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handoutMasterIdLst>
    <p:handoutMasterId r:id="rId38"/>
  </p:handoutMasterIdLst>
  <p:sldIdLst>
    <p:sldId id="256"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90" r:id="rId25"/>
    <p:sldId id="280" r:id="rId26"/>
    <p:sldId id="281" r:id="rId27"/>
    <p:sldId id="282" r:id="rId28"/>
    <p:sldId id="283" r:id="rId29"/>
    <p:sldId id="284" r:id="rId30"/>
    <p:sldId id="285" r:id="rId31"/>
    <p:sldId id="286" r:id="rId32"/>
    <p:sldId id="291" r:id="rId33"/>
    <p:sldId id="287" r:id="rId34"/>
    <p:sldId id="288" r:id="rId35"/>
    <p:sldId id="289"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551"/>
    <a:srgbClr val="4C7C4E"/>
    <a:srgbClr val="387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9" autoAdjust="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78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50D98F2-4698-45A0-9EFD-7959C4AB6732}" type="datetimeFigureOut">
              <a:rPr lang="en-US" smtClean="0"/>
              <a:pPr/>
              <a:t>10/15/2012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CC8FBDE-F4CC-4205-B8F5-FC95DFF65A76}" type="slidenum">
              <a:rPr lang="en-US" smtClean="0"/>
              <a:pPr/>
              <a:t>‹#›</a:t>
            </a:fld>
            <a:endParaRPr lang="en-US"/>
          </a:p>
        </p:txBody>
      </p:sp>
    </p:spTree>
    <p:extLst>
      <p:ext uri="{BB962C8B-B14F-4D97-AF65-F5344CB8AC3E}">
        <p14:creationId xmlns:p14="http://schemas.microsoft.com/office/powerpoint/2010/main" val="380737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B22D3F4-31CF-4EC6-AEA4-B40BD1EC7B51}" type="datetimeFigureOut">
              <a:rPr lang="en-US" smtClean="0"/>
              <a:pPr/>
              <a:t>10/15/2012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8BC7B46-C585-4AFC-B0A0-6829F76FA7F3}" type="slidenum">
              <a:rPr lang="en-US" smtClean="0"/>
              <a:pPr/>
              <a:t>‹#›</a:t>
            </a:fld>
            <a:endParaRPr lang="en-US"/>
          </a:p>
        </p:txBody>
      </p:sp>
    </p:spTree>
    <p:extLst>
      <p:ext uri="{BB962C8B-B14F-4D97-AF65-F5344CB8AC3E}">
        <p14:creationId xmlns:p14="http://schemas.microsoft.com/office/powerpoint/2010/main" val="193788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This lesson will introduce you to the Word window. You use this window to interact with Word. To begin this lesson, open Microsoft Word 2007. The Microsoft Word window appears and your screen looks similar to the one shown here.</a:t>
            </a:r>
          </a:p>
          <a:p>
            <a:r>
              <a:rPr lang="en-US" sz="1300" dirty="0" smtClean="0"/>
              <a:t>- In the upper-left corner of the Word 2007 window is the Microsoft Office button. When you click the button, a menu appears. You can use the menu to create a new file, open an existing file, save a file, and perform many other tasks.</a:t>
            </a:r>
          </a:p>
          <a:p>
            <a:pPr>
              <a:buFontTx/>
              <a:buChar char="-"/>
            </a:pPr>
            <a:r>
              <a:rPr lang="en-US" sz="1300" dirty="0" smtClean="0"/>
              <a:t>Next to the Microsoft Office button is the Quick Access toolbar. The Quick Access toolbar provides you with access to commands you frequently use. By default Save, Undo, and Redo appear on the Quick Access toolbar. You can use Save to save your file, Undo to rollback an action you have taken, and Redo to reapply an action you have rolled back.</a:t>
            </a:r>
          </a:p>
          <a:p>
            <a:pPr>
              <a:buFontTx/>
              <a:buChar char="-"/>
            </a:pPr>
            <a:r>
              <a:rPr lang="en-US" sz="1300" dirty="0" smtClean="0"/>
              <a:t>Next to the Quick Access toolbar is the Title bar. The Title bar displays the title of the document on which you are currently working. Word names the first new document you open Document1. As you open additional new documents, Word names them sequentially. When you save your document, you assign the document a new name.</a:t>
            </a:r>
          </a:p>
          <a:p>
            <a:pPr>
              <a:buFontTx/>
              <a:buChar char="-"/>
            </a:pPr>
            <a:r>
              <a:rPr lang="en-US" sz="1300" dirty="0" smtClean="0"/>
              <a:t>You use commands to tell Microsoft Word what to do. In Microsoft Word 2007, you use the Ribbon to issue commands. The Ribbon is located near the top of the screen, below the Quick Access toolbar. At the top of the Ribbon are several tabs; </a:t>
            </a:r>
          </a:p>
          <a:p>
            <a:pPr>
              <a:buFontTx/>
              <a:buChar char="-"/>
            </a:pPr>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clicking a tab displays several related command groups. Within each group are related command buttons. You click buttons to issue commands or to access menus and dialog boxes. You may also find a dialog box launcher in the bottom-right corner of a group. Clicking the dialog box launcher gives you access to additional commands via a dialog box</a:t>
            </a:r>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C7B46-C585-4AFC-B0A0-6829F76FA7F3}"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10/15/2012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10/15/2012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10/15/2012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10/15/2012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COE201 – Computer Proficiency</a:t>
            </a:r>
          </a:p>
          <a:p>
            <a:r>
              <a:rPr lang="en-US" dirty="0" smtClean="0"/>
              <a:t>Mr. Ahmad Al </a:t>
            </a:r>
            <a:r>
              <a:rPr lang="en-US" dirty="0" err="1" smtClean="0"/>
              <a:t>Kawam</a:t>
            </a:r>
            <a:endParaRPr lang="en-US" dirty="0"/>
          </a:p>
        </p:txBody>
      </p:sp>
      <p:sp>
        <p:nvSpPr>
          <p:cNvPr id="4" name="Title 1"/>
          <p:cNvSpPr txBox="1">
            <a:spLocks/>
          </p:cNvSpPr>
          <p:nvPr/>
        </p:nvSpPr>
        <p:spPr>
          <a:xfrm>
            <a:off x="457200" y="2133600"/>
            <a:ext cx="8458200" cy="1470025"/>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smtClean="0"/>
              <a:t>Word Processing</a:t>
            </a:r>
            <a:br>
              <a:rPr lang="en-US" smtClean="0"/>
            </a:b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Formatting a Paragraph</a:t>
            </a:r>
            <a:endParaRPr lang="en-US" dirty="0"/>
          </a:p>
        </p:txBody>
      </p:sp>
      <p:sp>
        <p:nvSpPr>
          <p:cNvPr id="3" name="Content Placeholder 2"/>
          <p:cNvSpPr>
            <a:spLocks noGrp="1"/>
          </p:cNvSpPr>
          <p:nvPr>
            <p:ph idx="1"/>
          </p:nvPr>
        </p:nvSpPr>
        <p:spPr>
          <a:xfrm>
            <a:off x="0" y="1600200"/>
            <a:ext cx="8686800" cy="2895600"/>
          </a:xfrm>
        </p:spPr>
        <p:txBody>
          <a:bodyPr>
            <a:normAutofit fontScale="70000" lnSpcReduction="20000"/>
          </a:bodyPr>
          <a:lstStyle/>
          <a:p>
            <a:pPr marL="182880" indent="-182880">
              <a:buClrTx/>
              <a:buFont typeface="+mj-lt"/>
              <a:buAutoNum type="arabicPeriod"/>
            </a:pPr>
            <a:r>
              <a:rPr lang="en-US" dirty="0" smtClean="0"/>
              <a:t>Place your cursor anywhere in the second paragraph of the sample text.</a:t>
            </a:r>
          </a:p>
          <a:p>
            <a:pPr marL="182880" indent="-182880">
              <a:buClrTx/>
              <a:buFont typeface="+mj-lt"/>
              <a:buAutoNum type="arabicPeriod"/>
            </a:pPr>
            <a:endParaRPr lang="en-US" dirty="0" smtClean="0"/>
          </a:p>
          <a:p>
            <a:pPr marL="182880" indent="-182880">
              <a:buClrTx/>
              <a:buFont typeface="+mj-lt"/>
              <a:buAutoNum type="arabicPeriod"/>
            </a:pPr>
            <a:r>
              <a:rPr lang="en-US" dirty="0" smtClean="0"/>
              <a:t>Choose the Page Layout tab. The default spacing appears in the Spacing Before field.</a:t>
            </a:r>
          </a:p>
          <a:p>
            <a:pPr marL="182880" indent="-182880">
              <a:buClrTx/>
              <a:buNone/>
            </a:pPr>
            <a:endParaRPr lang="en-US" dirty="0" smtClean="0"/>
          </a:p>
          <a:p>
            <a:pPr marL="182880" indent="-182880">
              <a:buClrTx/>
              <a:buFont typeface="+mj-lt"/>
              <a:buAutoNum type="arabicPeriod"/>
            </a:pPr>
            <a:r>
              <a:rPr lang="en-US" dirty="0" smtClean="0"/>
              <a:t>Click the up arrow next to the Spacing Before field to increase the space before the paragraph.</a:t>
            </a:r>
          </a:p>
          <a:p>
            <a:pPr marL="182880" indent="-182880">
              <a:buClrTx/>
              <a:buFont typeface="+mj-lt"/>
              <a:buAutoNum type="arabicPeriod"/>
            </a:pPr>
            <a:endParaRPr lang="en-US" dirty="0" smtClean="0"/>
          </a:p>
          <a:p>
            <a:pPr marL="182880" indent="-182880">
              <a:buClrTx/>
              <a:buFont typeface="+mj-lt"/>
              <a:buAutoNum type="arabicPeriod"/>
            </a:pPr>
            <a:r>
              <a:rPr lang="en-US" dirty="0" smtClean="0"/>
              <a:t>Click the up arrow next to the Spacing After field to increase the amount of space after the paragraph.</a:t>
            </a:r>
          </a:p>
        </p:txBody>
      </p:sp>
      <p:sp>
        <p:nvSpPr>
          <p:cNvPr id="5" name="Content Placeholder 2"/>
          <p:cNvSpPr txBox="1">
            <a:spLocks/>
          </p:cNvSpPr>
          <p:nvPr/>
        </p:nvSpPr>
        <p:spPr>
          <a:xfrm>
            <a:off x="0" y="6096000"/>
            <a:ext cx="9144000" cy="762000"/>
          </a:xfrm>
          <a:prstGeom prst="rect">
            <a:avLst/>
          </a:prstGeom>
        </p:spPr>
        <p:txBody>
          <a:bodyPr vert="horz">
            <a:normAutofit/>
          </a:bodyPr>
          <a:lstStyle/>
          <a:p>
            <a:pPr lvl="0">
              <a:spcBef>
                <a:spcPct val="20000"/>
              </a:spcBef>
              <a:buClr>
                <a:schemeClr val="accent1"/>
              </a:buClr>
              <a:buSzPct val="70000"/>
            </a:pPr>
            <a:endParaRPr lang="en-US" sz="3200" dirty="0" smtClean="0">
              <a:solidFill>
                <a:schemeClr val="tx2"/>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4495800"/>
            <a:ext cx="90011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4114800" y="4876800"/>
            <a:ext cx="2286000" cy="975359"/>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89" y="1452562"/>
            <a:ext cx="5918711"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1066800"/>
          </a:xfrm>
        </p:spPr>
        <p:txBody>
          <a:bodyPr/>
          <a:lstStyle/>
          <a:p>
            <a:r>
              <a:rPr lang="en-US" dirty="0" smtClean="0"/>
              <a:t>Line Spacing and Indentation</a:t>
            </a:r>
            <a:endParaRPr lang="en-US" dirty="0"/>
          </a:p>
        </p:txBody>
      </p:sp>
      <p:sp>
        <p:nvSpPr>
          <p:cNvPr id="8" name="Oval 7"/>
          <p:cNvSpPr/>
          <p:nvPr/>
        </p:nvSpPr>
        <p:spPr>
          <a:xfrm>
            <a:off x="2514600" y="3352800"/>
            <a:ext cx="2057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23" idx="1"/>
            <a:endCxn id="8" idx="7"/>
          </p:cNvCxnSpPr>
          <p:nvPr/>
        </p:nvCxnSpPr>
        <p:spPr>
          <a:xfrm flipH="1">
            <a:off x="4270701" y="3281065"/>
            <a:ext cx="453699" cy="11637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362200" y="4419600"/>
            <a:ext cx="2209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26" idx="1"/>
            <a:endCxn id="13" idx="6"/>
          </p:cNvCxnSpPr>
          <p:nvPr/>
        </p:nvCxnSpPr>
        <p:spPr>
          <a:xfrm flipH="1" flipV="1">
            <a:off x="4572000" y="4572000"/>
            <a:ext cx="914400" cy="3715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43000" y="2209800"/>
            <a:ext cx="1676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40" idx="1"/>
            <a:endCxn id="38" idx="6"/>
          </p:cNvCxnSpPr>
          <p:nvPr/>
        </p:nvCxnSpPr>
        <p:spPr>
          <a:xfrm flipH="1">
            <a:off x="6477000" y="1757065"/>
            <a:ext cx="76200" cy="17368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24400" y="2819400"/>
            <a:ext cx="2667000" cy="923330"/>
          </a:xfrm>
          <a:prstGeom prst="rect">
            <a:avLst/>
          </a:prstGeom>
          <a:solidFill>
            <a:schemeClr val="bg1"/>
          </a:solidFill>
          <a:ln>
            <a:solidFill>
              <a:srgbClr val="C00000"/>
            </a:solidFill>
          </a:ln>
        </p:spPr>
        <p:txBody>
          <a:bodyPr wrap="square" rtlCol="0">
            <a:spAutoFit/>
          </a:bodyPr>
          <a:lstStyle/>
          <a:p>
            <a:r>
              <a:rPr lang="en-US" b="1" dirty="0" smtClean="0"/>
              <a:t>Special Indentation for the first line of the paragraph</a:t>
            </a:r>
            <a:endParaRPr lang="en-US" b="1" dirty="0"/>
          </a:p>
        </p:txBody>
      </p:sp>
      <p:sp>
        <p:nvSpPr>
          <p:cNvPr id="26" name="TextBox 25"/>
          <p:cNvSpPr txBox="1"/>
          <p:nvPr/>
        </p:nvSpPr>
        <p:spPr>
          <a:xfrm>
            <a:off x="5486400" y="4343400"/>
            <a:ext cx="2590800" cy="1200329"/>
          </a:xfrm>
          <a:prstGeom prst="rect">
            <a:avLst/>
          </a:prstGeom>
          <a:solidFill>
            <a:schemeClr val="bg1"/>
          </a:solidFill>
          <a:ln>
            <a:solidFill>
              <a:srgbClr val="C00000"/>
            </a:solidFill>
          </a:ln>
        </p:spPr>
        <p:txBody>
          <a:bodyPr wrap="square" rtlCol="0">
            <a:spAutoFit/>
          </a:bodyPr>
          <a:lstStyle/>
          <a:p>
            <a:r>
              <a:rPr lang="en-US" b="1" dirty="0" smtClean="0"/>
              <a:t>Set the spacing between two lines of the same paragraph (i.e. 1.15 lines)</a:t>
            </a:r>
            <a:endParaRPr lang="en-US" b="1" dirty="0"/>
          </a:p>
        </p:txBody>
      </p:sp>
      <p:sp>
        <p:nvSpPr>
          <p:cNvPr id="33" name="TextBox 32"/>
          <p:cNvSpPr txBox="1"/>
          <p:nvPr/>
        </p:nvSpPr>
        <p:spPr>
          <a:xfrm>
            <a:off x="0" y="2762071"/>
            <a:ext cx="2590800" cy="1200329"/>
          </a:xfrm>
          <a:prstGeom prst="rect">
            <a:avLst/>
          </a:prstGeom>
          <a:solidFill>
            <a:schemeClr val="bg1"/>
          </a:solidFill>
          <a:ln>
            <a:solidFill>
              <a:srgbClr val="C00000"/>
            </a:solidFill>
          </a:ln>
        </p:spPr>
        <p:txBody>
          <a:bodyPr wrap="square" rtlCol="0">
            <a:spAutoFit/>
          </a:bodyPr>
          <a:lstStyle/>
          <a:p>
            <a:r>
              <a:rPr lang="en-US" b="1" dirty="0" smtClean="0"/>
              <a:t>Set the alignment of the text to Left, Right, Centered, or Justified</a:t>
            </a:r>
            <a:endParaRPr lang="en-US" b="1" dirty="0"/>
          </a:p>
        </p:txBody>
      </p:sp>
      <p:sp>
        <p:nvSpPr>
          <p:cNvPr id="38" name="Oval 37"/>
          <p:cNvSpPr/>
          <p:nvPr/>
        </p:nvSpPr>
        <p:spPr>
          <a:xfrm>
            <a:off x="5943600" y="1664048"/>
            <a:ext cx="533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553200" y="1295400"/>
            <a:ext cx="2590800" cy="923330"/>
          </a:xfrm>
          <a:prstGeom prst="rect">
            <a:avLst/>
          </a:prstGeom>
          <a:solidFill>
            <a:schemeClr val="bg1"/>
          </a:solidFill>
          <a:ln>
            <a:solidFill>
              <a:srgbClr val="C00000"/>
            </a:solidFill>
          </a:ln>
        </p:spPr>
        <p:txBody>
          <a:bodyPr wrap="square" rtlCol="0">
            <a:spAutoFit/>
          </a:bodyPr>
          <a:lstStyle/>
          <a:p>
            <a:r>
              <a:rPr lang="en-US" b="1" dirty="0" smtClean="0"/>
              <a:t>Click this button to open the Paragraph Dialog Box</a:t>
            </a:r>
            <a:endParaRPr lang="en-US" b="1" dirty="0"/>
          </a:p>
        </p:txBody>
      </p:sp>
      <p:cxnSp>
        <p:nvCxnSpPr>
          <p:cNvPr id="43" name="Straight Arrow Connector 42"/>
          <p:cNvCxnSpPr>
            <a:stCxn id="33" idx="0"/>
            <a:endCxn id="18" idx="3"/>
          </p:cNvCxnSpPr>
          <p:nvPr/>
        </p:nvCxnSpPr>
        <p:spPr>
          <a:xfrm flipV="1">
            <a:off x="1295400" y="2535004"/>
            <a:ext cx="93103" cy="2270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lstStyle/>
          <a:p>
            <a:r>
              <a:rPr lang="en-US" dirty="0" smtClean="0"/>
              <a:t>Choosing a Style Set</a:t>
            </a:r>
            <a:endParaRPr lang="en-US" dirty="0"/>
          </a:p>
        </p:txBody>
      </p:sp>
      <p:sp>
        <p:nvSpPr>
          <p:cNvPr id="3" name="Content Placeholder 2"/>
          <p:cNvSpPr>
            <a:spLocks noGrp="1"/>
          </p:cNvSpPr>
          <p:nvPr>
            <p:ph idx="1"/>
          </p:nvPr>
        </p:nvSpPr>
        <p:spPr>
          <a:xfrm>
            <a:off x="228600" y="1676400"/>
            <a:ext cx="4876799" cy="3962400"/>
          </a:xfrm>
        </p:spPr>
        <p:txBody>
          <a:bodyPr>
            <a:normAutofit fontScale="85000" lnSpcReduction="10000"/>
          </a:bodyPr>
          <a:lstStyle/>
          <a:p>
            <a:pPr marL="514350" indent="-514350">
              <a:buClr>
                <a:schemeClr val="bg2">
                  <a:lumMod val="10000"/>
                </a:schemeClr>
              </a:buClr>
              <a:buFont typeface="+mj-lt"/>
              <a:buAutoNum type="arabicPeriod"/>
            </a:pPr>
            <a:r>
              <a:rPr lang="en-US" dirty="0" smtClean="0"/>
              <a:t>Choose the Home tab.</a:t>
            </a:r>
          </a:p>
          <a:p>
            <a:pPr marL="514350" indent="-514350">
              <a:buClr>
                <a:schemeClr val="bg2">
                  <a:lumMod val="10000"/>
                </a:schemeClr>
              </a:buClr>
              <a:buFont typeface="+mj-lt"/>
              <a:buAutoNum type="arabicPeriod"/>
            </a:pPr>
            <a:r>
              <a:rPr lang="en-US" dirty="0" smtClean="0"/>
              <a:t>Click Change Styles in the Styles group. A menu appears.</a:t>
            </a:r>
          </a:p>
          <a:p>
            <a:pPr marL="514350" indent="-514350">
              <a:buClr>
                <a:schemeClr val="bg2">
                  <a:lumMod val="10000"/>
                </a:schemeClr>
              </a:buClr>
              <a:buFont typeface="+mj-lt"/>
              <a:buAutoNum type="arabicPeriod"/>
            </a:pPr>
            <a:r>
              <a:rPr lang="en-US" dirty="0" smtClean="0"/>
              <a:t>Click Style Set. A menu appears. You can choose from any of the styles listed on the menu.</a:t>
            </a:r>
          </a:p>
          <a:p>
            <a:pPr marL="514350" indent="-514350">
              <a:buClr>
                <a:schemeClr val="bg2">
                  <a:lumMod val="10000"/>
                </a:schemeClr>
              </a:buClr>
              <a:buFont typeface="+mj-lt"/>
              <a:buAutoNum type="arabicPeriod"/>
            </a:pPr>
            <a:r>
              <a:rPr lang="en-US" dirty="0" smtClean="0"/>
              <a:t>Click Simple (or any other Style Set). </a:t>
            </a:r>
            <a:r>
              <a:rPr lang="en-US" smtClean="0"/>
              <a:t>Word </a:t>
            </a:r>
            <a:r>
              <a:rPr lang="en-US" smtClean="0"/>
              <a:t>2010 </a:t>
            </a:r>
            <a:r>
              <a:rPr lang="en-US" dirty="0" smtClean="0"/>
              <a:t>reformats all of the paragraphs into the Simple style.</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476375"/>
            <a:ext cx="38957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Applying Styles</a:t>
            </a:r>
            <a:endParaRPr lang="en-US" dirty="0"/>
          </a:p>
        </p:txBody>
      </p:sp>
      <p:pic>
        <p:nvPicPr>
          <p:cNvPr id="30724" name="Picture 4"/>
          <p:cNvPicPr>
            <a:picLocks noGrp="1" noChangeAspect="1" noChangeArrowheads="1"/>
          </p:cNvPicPr>
          <p:nvPr>
            <p:ph idx="1"/>
          </p:nvPr>
        </p:nvPicPr>
        <p:blipFill rotWithShape="1">
          <a:blip r:embed="rId2" cstate="print"/>
          <a:srcRect t="8428"/>
          <a:stretch/>
        </p:blipFill>
        <p:spPr bwMode="auto">
          <a:xfrm>
            <a:off x="304800" y="1676400"/>
            <a:ext cx="8534400" cy="4967207"/>
          </a:xfrm>
          <a:prstGeom prst="rect">
            <a:avLst/>
          </a:prstGeom>
          <a:noFill/>
          <a:ln w="9525">
            <a:noFill/>
            <a:miter lim="800000"/>
            <a:headEnd/>
            <a:tailEnd/>
          </a:ln>
        </p:spPr>
      </p:pic>
      <p:sp>
        <p:nvSpPr>
          <p:cNvPr id="8" name="Rectangle 7"/>
          <p:cNvSpPr/>
          <p:nvPr/>
        </p:nvSpPr>
        <p:spPr>
          <a:xfrm>
            <a:off x="1143000" y="3657600"/>
            <a:ext cx="64008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9" idx="4"/>
            <a:endCxn id="8" idx="1"/>
          </p:cNvCxnSpPr>
          <p:nvPr/>
        </p:nvCxnSpPr>
        <p:spPr>
          <a:xfrm rot="5400000">
            <a:off x="2438400" y="1066800"/>
            <a:ext cx="1828800" cy="441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3352800"/>
            <a:ext cx="3429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21" idx="4"/>
            <a:endCxn id="11" idx="3"/>
          </p:cNvCxnSpPr>
          <p:nvPr/>
        </p:nvCxnSpPr>
        <p:spPr>
          <a:xfrm rot="5400000">
            <a:off x="5410200" y="1600200"/>
            <a:ext cx="1143000" cy="2667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219200" y="2971800"/>
            <a:ext cx="3124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0" idx="4"/>
            <a:endCxn id="16" idx="3"/>
          </p:cNvCxnSpPr>
          <p:nvPr/>
        </p:nvCxnSpPr>
        <p:spPr>
          <a:xfrm rot="5400000">
            <a:off x="5124450" y="1581150"/>
            <a:ext cx="800100" cy="2362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81600" y="16764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24600" y="16764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34200" y="16764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66800"/>
          </a:xfrm>
        </p:spPr>
        <p:txBody>
          <a:bodyPr/>
          <a:lstStyle/>
          <a:p>
            <a:r>
              <a:rPr lang="en-US" dirty="0" smtClean="0"/>
              <a:t>Creating a new style</a:t>
            </a:r>
            <a:endParaRPr lang="en-US" dirty="0"/>
          </a:p>
        </p:txBody>
      </p:sp>
      <p:pic>
        <p:nvPicPr>
          <p:cNvPr id="1026" name="Picture 2"/>
          <p:cNvPicPr>
            <a:picLocks noGrp="1" noChangeAspect="1" noChangeArrowheads="1"/>
          </p:cNvPicPr>
          <p:nvPr>
            <p:ph idx="1"/>
          </p:nvPr>
        </p:nvPicPr>
        <p:blipFill rotWithShape="1">
          <a:blip r:embed="rId2" cstate="print"/>
          <a:srcRect t="7400"/>
          <a:stretch/>
        </p:blipFill>
        <p:spPr bwMode="auto">
          <a:xfrm>
            <a:off x="381000" y="1770965"/>
            <a:ext cx="8458200" cy="4997620"/>
          </a:xfrm>
          <a:prstGeom prst="rect">
            <a:avLst/>
          </a:prstGeom>
          <a:noFill/>
          <a:ln w="9525">
            <a:noFill/>
            <a:miter lim="800000"/>
            <a:headEnd/>
            <a:tailEnd/>
          </a:ln>
        </p:spPr>
      </p:pic>
      <p:sp>
        <p:nvSpPr>
          <p:cNvPr id="5" name="Oval 4"/>
          <p:cNvSpPr/>
          <p:nvPr/>
        </p:nvSpPr>
        <p:spPr>
          <a:xfrm>
            <a:off x="7924800" y="22860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8" idx="2"/>
            <a:endCxn id="5" idx="0"/>
          </p:cNvCxnSpPr>
          <p:nvPr/>
        </p:nvCxnSpPr>
        <p:spPr>
          <a:xfrm rot="16200000" flipH="1">
            <a:off x="7467600" y="1676400"/>
            <a:ext cx="9144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725269"/>
            <a:ext cx="1981200" cy="646331"/>
          </a:xfrm>
          <a:prstGeom prst="rect">
            <a:avLst/>
          </a:prstGeom>
          <a:solidFill>
            <a:schemeClr val="bg1"/>
          </a:solidFill>
          <a:ln>
            <a:solidFill>
              <a:srgbClr val="C00000"/>
            </a:solidFill>
          </a:ln>
        </p:spPr>
        <p:txBody>
          <a:bodyPr wrap="square" rtlCol="0">
            <a:spAutoFit/>
          </a:bodyPr>
          <a:lstStyle/>
          <a:p>
            <a:r>
              <a:rPr lang="en-US" dirty="0" smtClean="0"/>
              <a:t>Launch the Styles Dialog Box</a:t>
            </a:r>
            <a:endParaRPr lang="en-US" dirty="0"/>
          </a:p>
        </p:txBody>
      </p:sp>
      <p:sp>
        <p:nvSpPr>
          <p:cNvPr id="9" name="Oval 8"/>
          <p:cNvSpPr/>
          <p:nvPr/>
        </p:nvSpPr>
        <p:spPr>
          <a:xfrm>
            <a:off x="6324600" y="6019800"/>
            <a:ext cx="304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38" idx="2"/>
            <a:endCxn id="17" idx="2"/>
          </p:cNvCxnSpPr>
          <p:nvPr/>
        </p:nvCxnSpPr>
        <p:spPr>
          <a:xfrm rot="16200000" flipH="1">
            <a:off x="1885266" y="1466165"/>
            <a:ext cx="610969" cy="18669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53200" y="5257800"/>
            <a:ext cx="1981200" cy="646331"/>
          </a:xfrm>
          <a:prstGeom prst="rect">
            <a:avLst/>
          </a:prstGeom>
          <a:solidFill>
            <a:schemeClr val="bg1"/>
          </a:solidFill>
          <a:ln>
            <a:solidFill>
              <a:srgbClr val="C00000"/>
            </a:solidFill>
          </a:ln>
        </p:spPr>
        <p:txBody>
          <a:bodyPr wrap="square" rtlCol="0">
            <a:spAutoFit/>
          </a:bodyPr>
          <a:lstStyle/>
          <a:p>
            <a:r>
              <a:rPr lang="en-US" dirty="0" smtClean="0"/>
              <a:t>Choose New Style</a:t>
            </a:r>
            <a:endParaRPr lang="en-US" dirty="0"/>
          </a:p>
        </p:txBody>
      </p:sp>
      <p:sp>
        <p:nvSpPr>
          <p:cNvPr id="17" name="Oval 16"/>
          <p:cNvSpPr/>
          <p:nvPr/>
        </p:nvSpPr>
        <p:spPr>
          <a:xfrm>
            <a:off x="3124200" y="2590800"/>
            <a:ext cx="6858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28800" y="3581400"/>
            <a:ext cx="3962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05000" y="6172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5400000">
            <a:off x="6795016" y="5473184"/>
            <a:ext cx="545068" cy="876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0" idx="2"/>
            <a:endCxn id="19" idx="2"/>
          </p:cNvCxnSpPr>
          <p:nvPr/>
        </p:nvCxnSpPr>
        <p:spPr>
          <a:xfrm rot="16200000" flipH="1">
            <a:off x="1337965" y="5757565"/>
            <a:ext cx="52447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9" idx="2"/>
            <a:endCxn id="18" idx="2"/>
          </p:cNvCxnSpPr>
          <p:nvPr/>
        </p:nvCxnSpPr>
        <p:spPr>
          <a:xfrm rot="16200000" flipH="1">
            <a:off x="1180416" y="3085415"/>
            <a:ext cx="420469" cy="876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4800" y="1447800"/>
            <a:ext cx="1905000" cy="646331"/>
          </a:xfrm>
          <a:prstGeom prst="rect">
            <a:avLst/>
          </a:prstGeom>
          <a:solidFill>
            <a:schemeClr val="bg1"/>
          </a:solidFill>
          <a:ln>
            <a:solidFill>
              <a:srgbClr val="C00000"/>
            </a:solidFill>
          </a:ln>
        </p:spPr>
        <p:txBody>
          <a:bodyPr wrap="square" rtlCol="0">
            <a:spAutoFit/>
          </a:bodyPr>
          <a:lstStyle/>
          <a:p>
            <a:r>
              <a:rPr lang="en-US" dirty="0" smtClean="0"/>
              <a:t>Choose a style name</a:t>
            </a:r>
            <a:endParaRPr lang="en-US" dirty="0"/>
          </a:p>
        </p:txBody>
      </p:sp>
      <p:sp>
        <p:nvSpPr>
          <p:cNvPr id="39" name="TextBox 38"/>
          <p:cNvSpPr txBox="1"/>
          <p:nvPr/>
        </p:nvSpPr>
        <p:spPr>
          <a:xfrm>
            <a:off x="0" y="2667000"/>
            <a:ext cx="1905000" cy="646331"/>
          </a:xfrm>
          <a:prstGeom prst="rect">
            <a:avLst/>
          </a:prstGeom>
          <a:solidFill>
            <a:schemeClr val="bg1"/>
          </a:solidFill>
          <a:ln>
            <a:solidFill>
              <a:srgbClr val="C00000"/>
            </a:solidFill>
          </a:ln>
        </p:spPr>
        <p:txBody>
          <a:bodyPr wrap="square" rtlCol="0">
            <a:spAutoFit/>
          </a:bodyPr>
          <a:lstStyle/>
          <a:p>
            <a:r>
              <a:rPr lang="en-US" dirty="0" smtClean="0"/>
              <a:t>Adjust style format</a:t>
            </a:r>
            <a:endParaRPr lang="en-US" dirty="0"/>
          </a:p>
        </p:txBody>
      </p:sp>
      <p:sp>
        <p:nvSpPr>
          <p:cNvPr id="40" name="TextBox 39"/>
          <p:cNvSpPr txBox="1"/>
          <p:nvPr/>
        </p:nvSpPr>
        <p:spPr>
          <a:xfrm>
            <a:off x="304800" y="4876800"/>
            <a:ext cx="1981200" cy="923330"/>
          </a:xfrm>
          <a:prstGeom prst="rect">
            <a:avLst/>
          </a:prstGeom>
          <a:solidFill>
            <a:schemeClr val="bg1"/>
          </a:solidFill>
          <a:ln>
            <a:solidFill>
              <a:srgbClr val="C00000"/>
            </a:solidFill>
          </a:ln>
        </p:spPr>
        <p:txBody>
          <a:bodyPr wrap="square" rtlCol="0">
            <a:spAutoFit/>
          </a:bodyPr>
          <a:lstStyle/>
          <a:p>
            <a:r>
              <a:rPr lang="en-US" dirty="0" smtClean="0"/>
              <a:t>Adjust Paragraph formatting and other options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Inserting a picture Caption</a:t>
            </a:r>
            <a:endParaRPr lang="en-US" dirty="0"/>
          </a:p>
        </p:txBody>
      </p:sp>
      <p:pic>
        <p:nvPicPr>
          <p:cNvPr id="2050" name="Picture 2"/>
          <p:cNvPicPr>
            <a:picLocks noGrp="1" noChangeAspect="1" noChangeArrowheads="1"/>
          </p:cNvPicPr>
          <p:nvPr>
            <p:ph idx="1"/>
          </p:nvPr>
        </p:nvPicPr>
        <p:blipFill rotWithShape="1">
          <a:blip r:embed="rId2" cstate="print"/>
          <a:srcRect t="7996"/>
          <a:stretch/>
        </p:blipFill>
        <p:spPr bwMode="auto">
          <a:xfrm>
            <a:off x="1181606" y="1752600"/>
            <a:ext cx="7567612" cy="4821237"/>
          </a:xfrm>
          <a:prstGeom prst="rect">
            <a:avLst/>
          </a:prstGeom>
          <a:noFill/>
          <a:ln w="9525">
            <a:noFill/>
            <a:miter lim="800000"/>
            <a:headEnd/>
            <a:tailEnd/>
          </a:ln>
        </p:spPr>
      </p:pic>
      <p:sp>
        <p:nvSpPr>
          <p:cNvPr id="5" name="Oval 4"/>
          <p:cNvSpPr/>
          <p:nvPr/>
        </p:nvSpPr>
        <p:spPr>
          <a:xfrm>
            <a:off x="4038600" y="5410200"/>
            <a:ext cx="1524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2"/>
            <a:endCxn id="5" idx="2"/>
          </p:cNvCxnSpPr>
          <p:nvPr/>
        </p:nvCxnSpPr>
        <p:spPr>
          <a:xfrm>
            <a:off x="2819400" y="5495330"/>
            <a:ext cx="1219200" cy="672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4572000"/>
            <a:ext cx="2133600" cy="923330"/>
          </a:xfrm>
          <a:prstGeom prst="rect">
            <a:avLst/>
          </a:prstGeom>
          <a:solidFill>
            <a:schemeClr val="bg1"/>
          </a:solidFill>
          <a:ln>
            <a:solidFill>
              <a:srgbClr val="C00000"/>
            </a:solidFill>
          </a:ln>
        </p:spPr>
        <p:txBody>
          <a:bodyPr wrap="square" rtlCol="0">
            <a:spAutoFit/>
          </a:bodyPr>
          <a:lstStyle/>
          <a:p>
            <a:r>
              <a:rPr lang="en-US" dirty="0" smtClean="0"/>
              <a:t>1- Right Click on a picture, and select Insert Caption</a:t>
            </a:r>
            <a:endParaRPr lang="en-US" dirty="0"/>
          </a:p>
        </p:txBody>
      </p:sp>
      <p:sp>
        <p:nvSpPr>
          <p:cNvPr id="10" name="Oval 9"/>
          <p:cNvSpPr/>
          <p:nvPr/>
        </p:nvSpPr>
        <p:spPr>
          <a:xfrm>
            <a:off x="5638800" y="3581400"/>
            <a:ext cx="2590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2"/>
            <a:endCxn id="10" idx="2"/>
          </p:cNvCxnSpPr>
          <p:nvPr/>
        </p:nvCxnSpPr>
        <p:spPr>
          <a:xfrm rot="16200000" flipH="1">
            <a:off x="4862215" y="2957215"/>
            <a:ext cx="676870" cy="876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0" y="2133600"/>
            <a:ext cx="1905000" cy="923330"/>
          </a:xfrm>
          <a:prstGeom prst="rect">
            <a:avLst/>
          </a:prstGeom>
          <a:solidFill>
            <a:schemeClr val="bg1"/>
          </a:solidFill>
          <a:ln>
            <a:solidFill>
              <a:srgbClr val="C00000"/>
            </a:solidFill>
          </a:ln>
        </p:spPr>
        <p:txBody>
          <a:bodyPr wrap="square" rtlCol="0">
            <a:spAutoFit/>
          </a:bodyPr>
          <a:lstStyle/>
          <a:p>
            <a:r>
              <a:rPr lang="en-US" dirty="0" smtClean="0"/>
              <a:t>2- Add a small description next to the caption </a:t>
            </a:r>
            <a:endParaRPr lang="en-US" dirty="0"/>
          </a:p>
        </p:txBody>
      </p:sp>
      <p:sp>
        <p:nvSpPr>
          <p:cNvPr id="17" name="Oval 16"/>
          <p:cNvSpPr/>
          <p:nvPr/>
        </p:nvSpPr>
        <p:spPr>
          <a:xfrm>
            <a:off x="6553200" y="48006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9" idx="0"/>
            <a:endCxn id="17" idx="4"/>
          </p:cNvCxnSpPr>
          <p:nvPr/>
        </p:nvCxnSpPr>
        <p:spPr>
          <a:xfrm rot="5400000" flipH="1" flipV="1">
            <a:off x="6743700" y="5181600"/>
            <a:ext cx="381000"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67400" y="5486400"/>
            <a:ext cx="1905000" cy="369332"/>
          </a:xfrm>
          <a:prstGeom prst="rect">
            <a:avLst/>
          </a:prstGeom>
          <a:solidFill>
            <a:schemeClr val="bg1"/>
          </a:solidFill>
          <a:ln>
            <a:solidFill>
              <a:srgbClr val="C00000"/>
            </a:solidFill>
          </a:ln>
        </p:spPr>
        <p:txBody>
          <a:bodyPr wrap="square" rtlCol="0">
            <a:spAutoFit/>
          </a:bodyPr>
          <a:lstStyle/>
          <a:p>
            <a:r>
              <a:rPr lang="en-US" dirty="0" smtClean="0"/>
              <a:t>3- Click OK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dirty="0" smtClean="0"/>
              <a:t>Creating a table</a:t>
            </a:r>
            <a:endParaRPr lang="en-US" dirty="0"/>
          </a:p>
        </p:txBody>
      </p:sp>
      <p:pic>
        <p:nvPicPr>
          <p:cNvPr id="3075" name="Picture 3"/>
          <p:cNvPicPr>
            <a:picLocks noChangeAspect="1" noChangeArrowheads="1"/>
          </p:cNvPicPr>
          <p:nvPr/>
        </p:nvPicPr>
        <p:blipFill rotWithShape="1">
          <a:blip r:embed="rId2" cstate="print"/>
          <a:srcRect l="5288" t="4749" r="4819" b="6753"/>
          <a:stretch/>
        </p:blipFill>
        <p:spPr bwMode="auto">
          <a:xfrm>
            <a:off x="685801" y="1618564"/>
            <a:ext cx="7772400" cy="4867961"/>
          </a:xfrm>
          <a:prstGeom prst="rect">
            <a:avLst/>
          </a:prstGeom>
          <a:noFill/>
          <a:ln w="9525">
            <a:noFill/>
            <a:miter lim="800000"/>
            <a:headEnd/>
            <a:tailEnd/>
          </a:ln>
        </p:spPr>
      </p:pic>
      <p:sp>
        <p:nvSpPr>
          <p:cNvPr id="6" name="Oval 5"/>
          <p:cNvSpPr/>
          <p:nvPr/>
        </p:nvSpPr>
        <p:spPr>
          <a:xfrm flipH="1" flipV="1">
            <a:off x="838200" y="1447800"/>
            <a:ext cx="9906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8" idx="1"/>
            <a:endCxn id="6" idx="2"/>
          </p:cNvCxnSpPr>
          <p:nvPr/>
        </p:nvCxnSpPr>
        <p:spPr>
          <a:xfrm rot="10800000" flipV="1">
            <a:off x="1828800" y="1618566"/>
            <a:ext cx="990600" cy="3626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1295400"/>
            <a:ext cx="1905000" cy="646331"/>
          </a:xfrm>
          <a:prstGeom prst="rect">
            <a:avLst/>
          </a:prstGeom>
          <a:solidFill>
            <a:schemeClr val="bg1"/>
          </a:solidFill>
          <a:ln>
            <a:solidFill>
              <a:srgbClr val="C00000"/>
            </a:solidFill>
          </a:ln>
        </p:spPr>
        <p:txBody>
          <a:bodyPr wrap="square" rtlCol="0">
            <a:spAutoFit/>
          </a:bodyPr>
          <a:lstStyle/>
          <a:p>
            <a:r>
              <a:rPr lang="en-US" dirty="0" smtClean="0"/>
              <a:t>1- Choose Insert, Table</a:t>
            </a:r>
            <a:endParaRPr lang="en-US" dirty="0"/>
          </a:p>
        </p:txBody>
      </p:sp>
      <p:sp>
        <p:nvSpPr>
          <p:cNvPr id="15" name="Oval 14"/>
          <p:cNvSpPr/>
          <p:nvPr/>
        </p:nvSpPr>
        <p:spPr>
          <a:xfrm>
            <a:off x="990600" y="3733800"/>
            <a:ext cx="1828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7" idx="2"/>
            <a:endCxn id="15" idx="4"/>
          </p:cNvCxnSpPr>
          <p:nvPr/>
        </p:nvCxnSpPr>
        <p:spPr>
          <a:xfrm rot="5400000" flipH="1" flipV="1">
            <a:off x="972234" y="4514166"/>
            <a:ext cx="1408331" cy="457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 y="4800600"/>
            <a:ext cx="1524000" cy="646331"/>
          </a:xfrm>
          <a:prstGeom prst="rect">
            <a:avLst/>
          </a:prstGeom>
          <a:solidFill>
            <a:schemeClr val="bg1"/>
          </a:solidFill>
          <a:ln>
            <a:solidFill>
              <a:srgbClr val="C00000"/>
            </a:solidFill>
          </a:ln>
        </p:spPr>
        <p:txBody>
          <a:bodyPr wrap="square" rtlCol="0">
            <a:spAutoFit/>
          </a:bodyPr>
          <a:lstStyle/>
          <a:p>
            <a:r>
              <a:rPr lang="en-US" dirty="0" smtClean="0"/>
              <a:t>2- Click Insert Table</a:t>
            </a:r>
            <a:endParaRPr lang="en-US" dirty="0"/>
          </a:p>
        </p:txBody>
      </p:sp>
      <p:sp>
        <p:nvSpPr>
          <p:cNvPr id="20" name="Oval 19"/>
          <p:cNvSpPr/>
          <p:nvPr/>
        </p:nvSpPr>
        <p:spPr>
          <a:xfrm flipH="1">
            <a:off x="4267200" y="3581400"/>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2" idx="2"/>
            <a:endCxn id="20" idx="2"/>
          </p:cNvCxnSpPr>
          <p:nvPr/>
        </p:nvCxnSpPr>
        <p:spPr>
          <a:xfrm rot="5400000">
            <a:off x="6100465" y="2823865"/>
            <a:ext cx="333970" cy="1714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72200" y="2590800"/>
            <a:ext cx="1905000" cy="923330"/>
          </a:xfrm>
          <a:prstGeom prst="rect">
            <a:avLst/>
          </a:prstGeom>
          <a:solidFill>
            <a:schemeClr val="bg1"/>
          </a:solidFill>
          <a:ln>
            <a:solidFill>
              <a:srgbClr val="C00000"/>
            </a:solidFill>
          </a:ln>
        </p:spPr>
        <p:txBody>
          <a:bodyPr wrap="square" rtlCol="0">
            <a:spAutoFit/>
          </a:bodyPr>
          <a:lstStyle/>
          <a:p>
            <a:r>
              <a:rPr lang="en-US" dirty="0" smtClean="0"/>
              <a:t>3- Choose the number of rows and columns</a:t>
            </a:r>
            <a:endParaRPr lang="en-US" dirty="0"/>
          </a:p>
        </p:txBody>
      </p:sp>
      <p:sp>
        <p:nvSpPr>
          <p:cNvPr id="27" name="Oval 26"/>
          <p:cNvSpPr/>
          <p:nvPr/>
        </p:nvSpPr>
        <p:spPr>
          <a:xfrm>
            <a:off x="3581400" y="5029200"/>
            <a:ext cx="1066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29" idx="1"/>
            <a:endCxn id="27" idx="6"/>
          </p:cNvCxnSpPr>
          <p:nvPr/>
        </p:nvCxnSpPr>
        <p:spPr>
          <a:xfrm rot="10800000" flipV="1">
            <a:off x="4648200" y="4985266"/>
            <a:ext cx="1066800" cy="1963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5000" y="4800600"/>
            <a:ext cx="1905000" cy="369332"/>
          </a:xfrm>
          <a:prstGeom prst="rect">
            <a:avLst/>
          </a:prstGeom>
          <a:solidFill>
            <a:schemeClr val="bg1"/>
          </a:solidFill>
          <a:ln>
            <a:solidFill>
              <a:srgbClr val="C00000"/>
            </a:solidFill>
          </a:ln>
        </p:spPr>
        <p:txBody>
          <a:bodyPr wrap="square" rtlCol="0">
            <a:spAutoFit/>
          </a:bodyPr>
          <a:lstStyle/>
          <a:p>
            <a:r>
              <a:rPr lang="en-US" dirty="0" smtClean="0"/>
              <a:t>4- Click OK</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Modifying table borders</a:t>
            </a:r>
            <a:endParaRPr lang="en-US" dirty="0"/>
          </a:p>
        </p:txBody>
      </p:sp>
      <p:pic>
        <p:nvPicPr>
          <p:cNvPr id="33794" name="Picture 2"/>
          <p:cNvPicPr>
            <a:picLocks noGrp="1" noChangeAspect="1" noChangeArrowheads="1"/>
          </p:cNvPicPr>
          <p:nvPr>
            <p:ph idx="1"/>
          </p:nvPr>
        </p:nvPicPr>
        <p:blipFill rotWithShape="1">
          <a:blip r:embed="rId2" cstate="print"/>
          <a:srcRect l="4595" t="3949" r="3432" b="7080"/>
          <a:stretch/>
        </p:blipFill>
        <p:spPr bwMode="auto">
          <a:xfrm>
            <a:off x="1042988" y="1585913"/>
            <a:ext cx="7148512" cy="4829175"/>
          </a:xfrm>
          <a:prstGeom prst="rect">
            <a:avLst/>
          </a:prstGeom>
          <a:noFill/>
          <a:ln w="9525">
            <a:noFill/>
            <a:miter lim="800000"/>
            <a:headEnd/>
            <a:tailEnd/>
          </a:ln>
        </p:spPr>
      </p:pic>
      <p:sp>
        <p:nvSpPr>
          <p:cNvPr id="5" name="Oval 4"/>
          <p:cNvSpPr/>
          <p:nvPr/>
        </p:nvSpPr>
        <p:spPr>
          <a:xfrm>
            <a:off x="914400" y="3733800"/>
            <a:ext cx="19050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2"/>
            <a:endCxn id="5" idx="6"/>
          </p:cNvCxnSpPr>
          <p:nvPr/>
        </p:nvCxnSpPr>
        <p:spPr>
          <a:xfrm rot="5400000">
            <a:off x="2981415" y="4086314"/>
            <a:ext cx="247471" cy="571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38400" y="3048000"/>
            <a:ext cx="1905000" cy="1200329"/>
          </a:xfrm>
          <a:prstGeom prst="rect">
            <a:avLst/>
          </a:prstGeom>
          <a:solidFill>
            <a:schemeClr val="bg1"/>
          </a:solidFill>
          <a:ln>
            <a:solidFill>
              <a:srgbClr val="C00000"/>
            </a:solidFill>
          </a:ln>
        </p:spPr>
        <p:txBody>
          <a:bodyPr wrap="square" rtlCol="0">
            <a:spAutoFit/>
          </a:bodyPr>
          <a:lstStyle/>
          <a:p>
            <a:r>
              <a:rPr lang="en-US" dirty="0" smtClean="0"/>
              <a:t>1- Select the part of the table that you want to modify</a:t>
            </a:r>
            <a:endParaRPr lang="en-US" dirty="0"/>
          </a:p>
        </p:txBody>
      </p:sp>
      <p:sp>
        <p:nvSpPr>
          <p:cNvPr id="13" name="Oval 12"/>
          <p:cNvSpPr/>
          <p:nvPr/>
        </p:nvSpPr>
        <p:spPr>
          <a:xfrm>
            <a:off x="5486400" y="1981200"/>
            <a:ext cx="10668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5" idx="1"/>
            <a:endCxn id="13" idx="6"/>
          </p:cNvCxnSpPr>
          <p:nvPr/>
        </p:nvCxnSpPr>
        <p:spPr>
          <a:xfrm rot="10800000" flipV="1">
            <a:off x="6553200" y="2075766"/>
            <a:ext cx="685800" cy="578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0" y="1752600"/>
            <a:ext cx="1905000" cy="646331"/>
          </a:xfrm>
          <a:prstGeom prst="rect">
            <a:avLst/>
          </a:prstGeom>
          <a:solidFill>
            <a:schemeClr val="bg1"/>
          </a:solidFill>
          <a:ln>
            <a:solidFill>
              <a:srgbClr val="C00000"/>
            </a:solidFill>
          </a:ln>
        </p:spPr>
        <p:txBody>
          <a:bodyPr wrap="square" rtlCol="0">
            <a:spAutoFit/>
          </a:bodyPr>
          <a:lstStyle/>
          <a:p>
            <a:r>
              <a:rPr lang="en-US" dirty="0" smtClean="0"/>
              <a:t>2- Select Design, Borders</a:t>
            </a:r>
            <a:endParaRPr lang="en-US" dirty="0"/>
          </a:p>
        </p:txBody>
      </p:sp>
      <p:sp>
        <p:nvSpPr>
          <p:cNvPr id="18" name="Oval 17"/>
          <p:cNvSpPr/>
          <p:nvPr/>
        </p:nvSpPr>
        <p:spPr>
          <a:xfrm>
            <a:off x="5562600" y="2362200"/>
            <a:ext cx="4572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0" idx="1"/>
            <a:endCxn id="18" idx="4"/>
          </p:cNvCxnSpPr>
          <p:nvPr/>
        </p:nvCxnSpPr>
        <p:spPr>
          <a:xfrm rot="10800000">
            <a:off x="5791200" y="4191001"/>
            <a:ext cx="228600" cy="15145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19800" y="5105400"/>
            <a:ext cx="1828800" cy="1200329"/>
          </a:xfrm>
          <a:prstGeom prst="rect">
            <a:avLst/>
          </a:prstGeom>
          <a:solidFill>
            <a:schemeClr val="bg1"/>
          </a:solidFill>
          <a:ln>
            <a:solidFill>
              <a:srgbClr val="C00000"/>
            </a:solidFill>
          </a:ln>
        </p:spPr>
        <p:txBody>
          <a:bodyPr wrap="square" rtlCol="0">
            <a:spAutoFit/>
          </a:bodyPr>
          <a:lstStyle/>
          <a:p>
            <a:r>
              <a:rPr lang="en-US" dirty="0" smtClean="0"/>
              <a:t>3- Add or Remove the borders of the table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Header and Footer</a:t>
            </a:r>
            <a:endParaRPr lang="en-US" dirty="0"/>
          </a:p>
        </p:txBody>
      </p:sp>
      <p:sp>
        <p:nvSpPr>
          <p:cNvPr id="3" name="Content Placeholder 2"/>
          <p:cNvSpPr>
            <a:spLocks noGrp="1"/>
          </p:cNvSpPr>
          <p:nvPr>
            <p:ph idx="1"/>
          </p:nvPr>
        </p:nvSpPr>
        <p:spPr>
          <a:xfrm>
            <a:off x="304800" y="1554163"/>
            <a:ext cx="8686800" cy="4160837"/>
          </a:xfrm>
        </p:spPr>
        <p:txBody>
          <a:bodyPr>
            <a:normAutofit fontScale="92500" lnSpcReduction="10000"/>
          </a:bodyPr>
          <a:lstStyle/>
          <a:p>
            <a:r>
              <a:rPr lang="en-US" dirty="0" smtClean="0"/>
              <a:t>Double click on the Top of a page in the Print Layout view to add a page Header. (The header is usually common to all the pages in the same section)</a:t>
            </a:r>
          </a:p>
          <a:p>
            <a:endParaRPr lang="en-US" dirty="0" smtClean="0"/>
          </a:p>
          <a:p>
            <a:endParaRPr lang="en-US" dirty="0" smtClean="0"/>
          </a:p>
          <a:p>
            <a:endParaRPr lang="en-US" dirty="0" smtClean="0"/>
          </a:p>
          <a:p>
            <a:endParaRPr lang="en-US" dirty="0" smtClean="0"/>
          </a:p>
          <a:p>
            <a:r>
              <a:rPr lang="en-US" dirty="0" smtClean="0"/>
              <a:t>Double click on the Bottom of a page in the Print Layout view to add a page Footer. (The footer is usually common to all the pages in the same section)</a:t>
            </a:r>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228600" y="2722508"/>
            <a:ext cx="8639175" cy="1544692"/>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228600" y="5401792"/>
            <a:ext cx="8629650" cy="1380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Inserting Page Numbers</a:t>
            </a:r>
            <a:endParaRPr lang="en-US" dirty="0"/>
          </a:p>
        </p:txBody>
      </p:sp>
      <p:pic>
        <p:nvPicPr>
          <p:cNvPr id="35844" name="Picture 4"/>
          <p:cNvPicPr>
            <a:picLocks noGrp="1" noChangeAspect="1" noChangeArrowheads="1"/>
          </p:cNvPicPr>
          <p:nvPr>
            <p:ph idx="1"/>
          </p:nvPr>
        </p:nvPicPr>
        <p:blipFill rotWithShape="1">
          <a:blip r:embed="rId2" cstate="print"/>
          <a:srcRect l="4827" t="4291" r="2829" b="4191"/>
          <a:stretch/>
        </p:blipFill>
        <p:spPr bwMode="auto">
          <a:xfrm>
            <a:off x="828676" y="1636930"/>
            <a:ext cx="7772400" cy="4992470"/>
          </a:xfrm>
          <a:prstGeom prst="rect">
            <a:avLst/>
          </a:prstGeom>
          <a:noFill/>
          <a:ln w="9525">
            <a:noFill/>
            <a:miter lim="800000"/>
            <a:headEnd/>
            <a:tailEnd/>
          </a:ln>
        </p:spPr>
      </p:pic>
      <p:sp>
        <p:nvSpPr>
          <p:cNvPr id="7" name="Oval 6"/>
          <p:cNvSpPr/>
          <p:nvPr/>
        </p:nvSpPr>
        <p:spPr>
          <a:xfrm>
            <a:off x="4724400" y="1676400"/>
            <a:ext cx="1905000" cy="1524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9" idx="2"/>
            <a:endCxn id="7" idx="6"/>
          </p:cNvCxnSpPr>
          <p:nvPr/>
        </p:nvCxnSpPr>
        <p:spPr>
          <a:xfrm rot="5400000">
            <a:off x="6514416" y="1751915"/>
            <a:ext cx="801469" cy="571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990600"/>
            <a:ext cx="1905000" cy="646331"/>
          </a:xfrm>
          <a:prstGeom prst="rect">
            <a:avLst/>
          </a:prstGeom>
          <a:solidFill>
            <a:schemeClr val="bg1"/>
          </a:solidFill>
          <a:ln>
            <a:solidFill>
              <a:srgbClr val="C00000"/>
            </a:solidFill>
          </a:ln>
        </p:spPr>
        <p:txBody>
          <a:bodyPr wrap="square" rtlCol="0">
            <a:spAutoFit/>
          </a:bodyPr>
          <a:lstStyle/>
          <a:p>
            <a:r>
              <a:rPr lang="en-US" dirty="0" smtClean="0"/>
              <a:t>1- Select Insert, Page Number</a:t>
            </a:r>
            <a:endParaRPr lang="en-US" dirty="0"/>
          </a:p>
        </p:txBody>
      </p:sp>
      <p:sp>
        <p:nvSpPr>
          <p:cNvPr id="10" name="Oval 9"/>
          <p:cNvSpPr/>
          <p:nvPr/>
        </p:nvSpPr>
        <p:spPr>
          <a:xfrm>
            <a:off x="1600200" y="4114800"/>
            <a:ext cx="3733800"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2"/>
            <a:endCxn id="10" idx="6"/>
          </p:cNvCxnSpPr>
          <p:nvPr/>
        </p:nvCxnSpPr>
        <p:spPr>
          <a:xfrm rot="5400000">
            <a:off x="5871865" y="3966865"/>
            <a:ext cx="257770" cy="1333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5000" y="3581400"/>
            <a:ext cx="1905000" cy="923330"/>
          </a:xfrm>
          <a:prstGeom prst="rect">
            <a:avLst/>
          </a:prstGeom>
          <a:solidFill>
            <a:schemeClr val="bg1"/>
          </a:solidFill>
          <a:ln>
            <a:solidFill>
              <a:srgbClr val="C00000"/>
            </a:solidFill>
          </a:ln>
        </p:spPr>
        <p:txBody>
          <a:bodyPr wrap="square" rtlCol="0">
            <a:spAutoFit/>
          </a:bodyPr>
          <a:lstStyle/>
          <a:p>
            <a:r>
              <a:rPr lang="en-US" dirty="0" smtClean="0"/>
              <a:t>2- Choose the number format that you want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familiar with Ms. Word</a:t>
            </a:r>
            <a:endParaRPr lang="en-US" dirty="0"/>
          </a:p>
        </p:txBody>
      </p:sp>
      <p:sp>
        <p:nvSpPr>
          <p:cNvPr id="3" name="Content Placeholder 2"/>
          <p:cNvSpPr>
            <a:spLocks noGrp="1"/>
          </p:cNvSpPr>
          <p:nvPr>
            <p:ph idx="1"/>
          </p:nvPr>
        </p:nvSpPr>
        <p:spPr/>
        <p:txBody>
          <a:bodyPr/>
          <a:lstStyle/>
          <a:p>
            <a:r>
              <a:rPr lang="en-US" dirty="0" smtClean="0"/>
              <a:t>It is a non-free text processing software package</a:t>
            </a:r>
          </a:p>
          <a:p>
            <a:r>
              <a:rPr lang="en-US" dirty="0" smtClean="0"/>
              <a:t>Used mainly for text editing</a:t>
            </a:r>
          </a:p>
          <a:p>
            <a:r>
              <a:rPr lang="en-US" dirty="0" smtClean="0"/>
              <a:t>Can be used for:</a:t>
            </a:r>
          </a:p>
          <a:p>
            <a:pPr lvl="1"/>
            <a:r>
              <a:rPr lang="en-US" dirty="0" smtClean="0"/>
              <a:t>Writing letters</a:t>
            </a:r>
          </a:p>
          <a:p>
            <a:pPr lvl="1"/>
            <a:r>
              <a:rPr lang="en-US" dirty="0" smtClean="0"/>
              <a:t>Writing reports</a:t>
            </a:r>
          </a:p>
          <a:p>
            <a:pPr lvl="1"/>
            <a:r>
              <a:rPr lang="en-US" dirty="0" smtClean="0"/>
              <a:t>Writing programs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Formatting Page Numbers</a:t>
            </a:r>
            <a:endParaRPr lang="en-US" dirty="0"/>
          </a:p>
        </p:txBody>
      </p:sp>
      <p:pic>
        <p:nvPicPr>
          <p:cNvPr id="36866" name="Picture 2"/>
          <p:cNvPicPr>
            <a:picLocks noGrp="1" noChangeAspect="1" noChangeArrowheads="1"/>
          </p:cNvPicPr>
          <p:nvPr>
            <p:ph idx="1"/>
          </p:nvPr>
        </p:nvPicPr>
        <p:blipFill rotWithShape="1">
          <a:blip r:embed="rId2" cstate="print"/>
          <a:srcRect l="5247" t="4334" r="2418" b="5188"/>
          <a:stretch/>
        </p:blipFill>
        <p:spPr bwMode="auto">
          <a:xfrm>
            <a:off x="957263" y="1757363"/>
            <a:ext cx="7458076" cy="4872038"/>
          </a:xfrm>
          <a:prstGeom prst="rect">
            <a:avLst/>
          </a:prstGeom>
          <a:noFill/>
          <a:ln w="9525">
            <a:noFill/>
            <a:miter lim="800000"/>
            <a:headEnd/>
            <a:tailEnd/>
          </a:ln>
        </p:spPr>
      </p:pic>
      <p:sp>
        <p:nvSpPr>
          <p:cNvPr id="5" name="Oval 4"/>
          <p:cNvSpPr/>
          <p:nvPr/>
        </p:nvSpPr>
        <p:spPr>
          <a:xfrm>
            <a:off x="5029200" y="1905000"/>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2"/>
            <a:endCxn id="5" idx="6"/>
          </p:cNvCxnSpPr>
          <p:nvPr/>
        </p:nvCxnSpPr>
        <p:spPr>
          <a:xfrm rot="5400000">
            <a:off x="6400116" y="1409015"/>
            <a:ext cx="344269" cy="1257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8400" y="1219200"/>
            <a:ext cx="1905000" cy="646331"/>
          </a:xfrm>
          <a:prstGeom prst="rect">
            <a:avLst/>
          </a:prstGeom>
          <a:solidFill>
            <a:schemeClr val="bg1"/>
          </a:solidFill>
          <a:ln>
            <a:solidFill>
              <a:srgbClr val="C00000"/>
            </a:solidFill>
          </a:ln>
        </p:spPr>
        <p:txBody>
          <a:bodyPr wrap="square" rtlCol="0">
            <a:spAutoFit/>
          </a:bodyPr>
          <a:lstStyle/>
          <a:p>
            <a:r>
              <a:rPr lang="en-US" dirty="0" smtClean="0"/>
              <a:t>1- Select Insert, Page Number</a:t>
            </a:r>
            <a:endParaRPr lang="en-US" dirty="0"/>
          </a:p>
        </p:txBody>
      </p:sp>
      <p:sp>
        <p:nvSpPr>
          <p:cNvPr id="13" name="Oval 12"/>
          <p:cNvSpPr/>
          <p:nvPr/>
        </p:nvSpPr>
        <p:spPr>
          <a:xfrm>
            <a:off x="5181600" y="2971800"/>
            <a:ext cx="1524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5" idx="2"/>
            <a:endCxn id="13" idx="4"/>
          </p:cNvCxnSpPr>
          <p:nvPr/>
        </p:nvCxnSpPr>
        <p:spPr>
          <a:xfrm rot="5400000" flipH="1">
            <a:off x="5448984" y="4076016"/>
            <a:ext cx="1789331" cy="8001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62600" y="4724400"/>
            <a:ext cx="2362200" cy="646331"/>
          </a:xfrm>
          <a:prstGeom prst="rect">
            <a:avLst/>
          </a:prstGeom>
          <a:solidFill>
            <a:schemeClr val="bg1"/>
          </a:solidFill>
          <a:ln>
            <a:solidFill>
              <a:srgbClr val="C00000"/>
            </a:solidFill>
          </a:ln>
        </p:spPr>
        <p:txBody>
          <a:bodyPr wrap="square" rtlCol="0">
            <a:spAutoFit/>
          </a:bodyPr>
          <a:lstStyle/>
          <a:p>
            <a:r>
              <a:rPr lang="en-US" dirty="0" smtClean="0"/>
              <a:t>2- Click on Format Page Numbers</a:t>
            </a:r>
            <a:endParaRPr lang="en-US" dirty="0"/>
          </a:p>
        </p:txBody>
      </p:sp>
      <p:sp>
        <p:nvSpPr>
          <p:cNvPr id="22" name="Oval 21"/>
          <p:cNvSpPr/>
          <p:nvPr/>
        </p:nvSpPr>
        <p:spPr>
          <a:xfrm>
            <a:off x="2895600" y="2971800"/>
            <a:ext cx="2057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4" idx="3"/>
            <a:endCxn id="22" idx="4"/>
          </p:cNvCxnSpPr>
          <p:nvPr/>
        </p:nvCxnSpPr>
        <p:spPr>
          <a:xfrm flipV="1">
            <a:off x="2667000" y="3581400"/>
            <a:ext cx="1257300" cy="4616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8200" y="3581400"/>
            <a:ext cx="1828800" cy="923330"/>
          </a:xfrm>
          <a:prstGeom prst="rect">
            <a:avLst/>
          </a:prstGeom>
          <a:solidFill>
            <a:schemeClr val="bg1"/>
          </a:solidFill>
          <a:ln>
            <a:solidFill>
              <a:srgbClr val="C00000"/>
            </a:solidFill>
          </a:ln>
        </p:spPr>
        <p:txBody>
          <a:bodyPr wrap="square" rtlCol="0">
            <a:spAutoFit/>
          </a:bodyPr>
          <a:lstStyle/>
          <a:p>
            <a:r>
              <a:rPr lang="en-US" dirty="0" smtClean="0"/>
              <a:t>3- Choose the desired Number Format</a:t>
            </a:r>
            <a:endParaRPr lang="en-US" dirty="0"/>
          </a:p>
        </p:txBody>
      </p:sp>
      <p:sp>
        <p:nvSpPr>
          <p:cNvPr id="28" name="Oval 27"/>
          <p:cNvSpPr/>
          <p:nvPr/>
        </p:nvSpPr>
        <p:spPr>
          <a:xfrm>
            <a:off x="2895600" y="4343400"/>
            <a:ext cx="2057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30" idx="3"/>
            <a:endCxn id="28" idx="4"/>
          </p:cNvCxnSpPr>
          <p:nvPr/>
        </p:nvCxnSpPr>
        <p:spPr>
          <a:xfrm flipV="1">
            <a:off x="2667000" y="4800600"/>
            <a:ext cx="1257300" cy="6140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5800" y="4953000"/>
            <a:ext cx="1981200" cy="923330"/>
          </a:xfrm>
          <a:prstGeom prst="rect">
            <a:avLst/>
          </a:prstGeom>
          <a:solidFill>
            <a:schemeClr val="bg1"/>
          </a:solidFill>
          <a:ln>
            <a:solidFill>
              <a:srgbClr val="C00000"/>
            </a:solidFill>
          </a:ln>
        </p:spPr>
        <p:txBody>
          <a:bodyPr wrap="square" rtlCol="0">
            <a:spAutoFit/>
          </a:bodyPr>
          <a:lstStyle/>
          <a:p>
            <a:r>
              <a:rPr lang="en-US" dirty="0" smtClean="0"/>
              <a:t>4- Choose the first number in page numbering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Removing page numbering from the first page</a:t>
            </a:r>
            <a:endParaRPr lang="en-US" dirty="0"/>
          </a:p>
        </p:txBody>
      </p:sp>
      <p:pic>
        <p:nvPicPr>
          <p:cNvPr id="37892" name="Picture 4"/>
          <p:cNvPicPr>
            <a:picLocks noGrp="1" noChangeAspect="1" noChangeArrowheads="1"/>
          </p:cNvPicPr>
          <p:nvPr>
            <p:ph idx="1"/>
          </p:nvPr>
        </p:nvPicPr>
        <p:blipFill rotWithShape="1">
          <a:blip r:embed="rId2" cstate="print"/>
          <a:srcRect l="6255" t="1815" r="2401" b="6855"/>
          <a:stretch/>
        </p:blipFill>
        <p:spPr bwMode="auto">
          <a:xfrm>
            <a:off x="909637" y="1914525"/>
            <a:ext cx="7720013" cy="4314826"/>
          </a:xfrm>
          <a:prstGeom prst="rect">
            <a:avLst/>
          </a:prstGeom>
          <a:noFill/>
          <a:ln w="9525">
            <a:noFill/>
            <a:miter lim="800000"/>
            <a:headEnd/>
            <a:tailEnd/>
          </a:ln>
        </p:spPr>
      </p:pic>
      <p:sp>
        <p:nvSpPr>
          <p:cNvPr id="9" name="Oval 8"/>
          <p:cNvSpPr/>
          <p:nvPr/>
        </p:nvSpPr>
        <p:spPr>
          <a:xfrm>
            <a:off x="6172200" y="5181600"/>
            <a:ext cx="2057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1" idx="3"/>
            <a:endCxn id="9" idx="2"/>
          </p:cNvCxnSpPr>
          <p:nvPr/>
        </p:nvCxnSpPr>
        <p:spPr>
          <a:xfrm>
            <a:off x="4572000" y="5414665"/>
            <a:ext cx="1600200" cy="717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1200" y="4953000"/>
            <a:ext cx="2590800" cy="923330"/>
          </a:xfrm>
          <a:prstGeom prst="rect">
            <a:avLst/>
          </a:prstGeom>
          <a:solidFill>
            <a:schemeClr val="bg1"/>
          </a:solidFill>
          <a:ln>
            <a:solidFill>
              <a:srgbClr val="C00000"/>
            </a:solidFill>
          </a:ln>
        </p:spPr>
        <p:txBody>
          <a:bodyPr wrap="square" rtlCol="0">
            <a:spAutoFit/>
          </a:bodyPr>
          <a:lstStyle/>
          <a:p>
            <a:r>
              <a:rPr lang="en-US" dirty="0" smtClean="0"/>
              <a:t>1- Double click on the page number in the header or in the footer</a:t>
            </a:r>
            <a:endParaRPr lang="en-US" dirty="0"/>
          </a:p>
        </p:txBody>
      </p:sp>
      <p:sp>
        <p:nvSpPr>
          <p:cNvPr id="16" name="Oval 15"/>
          <p:cNvSpPr/>
          <p:nvPr/>
        </p:nvSpPr>
        <p:spPr>
          <a:xfrm>
            <a:off x="4191000" y="2209800"/>
            <a:ext cx="1828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8" idx="3"/>
            <a:endCxn id="16" idx="4"/>
          </p:cNvCxnSpPr>
          <p:nvPr/>
        </p:nvCxnSpPr>
        <p:spPr>
          <a:xfrm flipV="1">
            <a:off x="3276600" y="2819400"/>
            <a:ext cx="1828800" cy="8426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3200400"/>
            <a:ext cx="1905000" cy="923330"/>
          </a:xfrm>
          <a:prstGeom prst="rect">
            <a:avLst/>
          </a:prstGeom>
          <a:solidFill>
            <a:schemeClr val="bg1"/>
          </a:solidFill>
          <a:ln>
            <a:solidFill>
              <a:srgbClr val="C00000"/>
            </a:solidFill>
          </a:ln>
        </p:spPr>
        <p:txBody>
          <a:bodyPr wrap="square" rtlCol="0">
            <a:spAutoFit/>
          </a:bodyPr>
          <a:lstStyle/>
          <a:p>
            <a:r>
              <a:rPr lang="en-US" dirty="0" smtClean="0"/>
              <a:t>2- Tick the box next to Different First Page</a:t>
            </a:r>
            <a:endParaRPr lang="en-US" dirty="0"/>
          </a:p>
        </p:txBody>
      </p:sp>
      <p:sp>
        <p:nvSpPr>
          <p:cNvPr id="23" name="TextBox 22"/>
          <p:cNvSpPr txBox="1"/>
          <p:nvPr/>
        </p:nvSpPr>
        <p:spPr>
          <a:xfrm>
            <a:off x="4724400" y="3581400"/>
            <a:ext cx="3048000" cy="1200329"/>
          </a:xfrm>
          <a:prstGeom prst="rect">
            <a:avLst/>
          </a:prstGeom>
          <a:solidFill>
            <a:schemeClr val="bg1"/>
          </a:solidFill>
          <a:ln>
            <a:solidFill>
              <a:srgbClr val="C00000"/>
            </a:solidFill>
          </a:ln>
        </p:spPr>
        <p:txBody>
          <a:bodyPr wrap="square" rtlCol="0">
            <a:spAutoFit/>
          </a:bodyPr>
          <a:lstStyle/>
          <a:p>
            <a:r>
              <a:rPr lang="en-US" dirty="0" smtClean="0"/>
              <a:t>3- Now you are able to modify the Footer and the Header of the first page of the section separately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Columns</a:t>
            </a:r>
            <a:endParaRPr lang="en-US" dirty="0"/>
          </a:p>
        </p:txBody>
      </p:sp>
      <p:pic>
        <p:nvPicPr>
          <p:cNvPr id="38914" name="Picture 2"/>
          <p:cNvPicPr>
            <a:picLocks noGrp="1" noChangeAspect="1" noChangeArrowheads="1"/>
          </p:cNvPicPr>
          <p:nvPr>
            <p:ph idx="1"/>
          </p:nvPr>
        </p:nvPicPr>
        <p:blipFill rotWithShape="1">
          <a:blip r:embed="rId2" cstate="print"/>
          <a:srcRect l="6989" t="4620" r="3091" b="4669"/>
          <a:stretch/>
        </p:blipFill>
        <p:spPr bwMode="auto">
          <a:xfrm>
            <a:off x="1485900" y="1694764"/>
            <a:ext cx="6372225" cy="4848911"/>
          </a:xfrm>
          <a:prstGeom prst="rect">
            <a:avLst/>
          </a:prstGeom>
          <a:noFill/>
          <a:ln w="9525">
            <a:noFill/>
            <a:miter lim="800000"/>
            <a:headEnd/>
            <a:tailEnd/>
          </a:ln>
        </p:spPr>
      </p:pic>
      <p:sp>
        <p:nvSpPr>
          <p:cNvPr id="5" name="Oval 4"/>
          <p:cNvSpPr/>
          <p:nvPr/>
        </p:nvSpPr>
        <p:spPr>
          <a:xfrm>
            <a:off x="2133600" y="2057400"/>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2"/>
            <a:endCxn id="5" idx="6"/>
          </p:cNvCxnSpPr>
          <p:nvPr/>
        </p:nvCxnSpPr>
        <p:spPr>
          <a:xfrm rot="5400000">
            <a:off x="3504516" y="1561415"/>
            <a:ext cx="344269" cy="1257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800" y="1371600"/>
            <a:ext cx="1905000" cy="646331"/>
          </a:xfrm>
          <a:prstGeom prst="rect">
            <a:avLst/>
          </a:prstGeom>
          <a:solidFill>
            <a:schemeClr val="bg1"/>
          </a:solidFill>
          <a:ln>
            <a:solidFill>
              <a:srgbClr val="C00000"/>
            </a:solidFill>
          </a:ln>
        </p:spPr>
        <p:txBody>
          <a:bodyPr wrap="square" rtlCol="0">
            <a:spAutoFit/>
          </a:bodyPr>
          <a:lstStyle/>
          <a:p>
            <a:r>
              <a:rPr lang="en-US" dirty="0" smtClean="0"/>
              <a:t>1- Select Page Layout, Columns</a:t>
            </a:r>
            <a:endParaRPr lang="en-US" dirty="0"/>
          </a:p>
        </p:txBody>
      </p:sp>
      <p:sp>
        <p:nvSpPr>
          <p:cNvPr id="8" name="Oval 7"/>
          <p:cNvSpPr/>
          <p:nvPr/>
        </p:nvSpPr>
        <p:spPr>
          <a:xfrm>
            <a:off x="2209800" y="4267200"/>
            <a:ext cx="1371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0" idx="0"/>
            <a:endCxn id="8" idx="4"/>
          </p:cNvCxnSpPr>
          <p:nvPr/>
        </p:nvCxnSpPr>
        <p:spPr>
          <a:xfrm rot="16200000" flipV="1">
            <a:off x="2609850" y="5162550"/>
            <a:ext cx="685800" cy="114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7400" y="5562600"/>
            <a:ext cx="1905000" cy="646331"/>
          </a:xfrm>
          <a:prstGeom prst="rect">
            <a:avLst/>
          </a:prstGeom>
          <a:solidFill>
            <a:schemeClr val="bg1"/>
          </a:solidFill>
          <a:ln>
            <a:solidFill>
              <a:srgbClr val="C00000"/>
            </a:solidFill>
          </a:ln>
        </p:spPr>
        <p:txBody>
          <a:bodyPr wrap="square" rtlCol="0">
            <a:spAutoFit/>
          </a:bodyPr>
          <a:lstStyle/>
          <a:p>
            <a:r>
              <a:rPr lang="en-US" dirty="0" smtClean="0"/>
              <a:t>2- Click on More Columns</a:t>
            </a:r>
            <a:endParaRPr lang="en-US" dirty="0"/>
          </a:p>
        </p:txBody>
      </p:sp>
      <p:sp>
        <p:nvSpPr>
          <p:cNvPr id="15" name="Oval 14"/>
          <p:cNvSpPr/>
          <p:nvPr/>
        </p:nvSpPr>
        <p:spPr>
          <a:xfrm>
            <a:off x="4038598" y="2630270"/>
            <a:ext cx="3124202"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7" idx="2"/>
            <a:endCxn id="15" idx="6"/>
          </p:cNvCxnSpPr>
          <p:nvPr/>
        </p:nvCxnSpPr>
        <p:spPr>
          <a:xfrm rot="5400000">
            <a:off x="7276416" y="2477185"/>
            <a:ext cx="344269" cy="571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3200" y="1944470"/>
            <a:ext cx="2362200" cy="646331"/>
          </a:xfrm>
          <a:prstGeom prst="rect">
            <a:avLst/>
          </a:prstGeom>
          <a:solidFill>
            <a:schemeClr val="bg1"/>
          </a:solidFill>
          <a:ln>
            <a:solidFill>
              <a:srgbClr val="C00000"/>
            </a:solidFill>
          </a:ln>
        </p:spPr>
        <p:txBody>
          <a:bodyPr wrap="square" rtlCol="0">
            <a:spAutoFit/>
          </a:bodyPr>
          <a:lstStyle/>
          <a:p>
            <a:r>
              <a:rPr lang="en-US" dirty="0" smtClean="0"/>
              <a:t>3- Choose the needed format</a:t>
            </a:r>
            <a:endParaRPr lang="en-US" dirty="0"/>
          </a:p>
        </p:txBody>
      </p:sp>
      <p:sp>
        <p:nvSpPr>
          <p:cNvPr id="23" name="Oval 22"/>
          <p:cNvSpPr/>
          <p:nvPr/>
        </p:nvSpPr>
        <p:spPr>
          <a:xfrm>
            <a:off x="4571999" y="3163670"/>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5" idx="0"/>
            <a:endCxn id="23" idx="5"/>
          </p:cNvCxnSpPr>
          <p:nvPr/>
        </p:nvCxnSpPr>
        <p:spPr>
          <a:xfrm rot="16200000" flipV="1">
            <a:off x="5451692" y="3584792"/>
            <a:ext cx="811804" cy="10102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495800"/>
            <a:ext cx="2209800" cy="646331"/>
          </a:xfrm>
          <a:prstGeom prst="rect">
            <a:avLst/>
          </a:prstGeom>
          <a:solidFill>
            <a:schemeClr val="bg1"/>
          </a:solidFill>
          <a:ln>
            <a:solidFill>
              <a:srgbClr val="C00000"/>
            </a:solidFill>
          </a:ln>
        </p:spPr>
        <p:txBody>
          <a:bodyPr wrap="square" rtlCol="0">
            <a:spAutoFit/>
          </a:bodyPr>
          <a:lstStyle/>
          <a:p>
            <a:r>
              <a:rPr lang="en-US" dirty="0" smtClean="0"/>
              <a:t>4- Choose the number of columns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Section Breaks</a:t>
            </a:r>
            <a:endParaRPr lang="en-US" dirty="0"/>
          </a:p>
        </p:txBody>
      </p:sp>
      <p:sp>
        <p:nvSpPr>
          <p:cNvPr id="3" name="Content Placeholder 2"/>
          <p:cNvSpPr>
            <a:spLocks noGrp="1"/>
          </p:cNvSpPr>
          <p:nvPr>
            <p:ph idx="1"/>
          </p:nvPr>
        </p:nvSpPr>
        <p:spPr>
          <a:xfrm>
            <a:off x="228600" y="1143000"/>
            <a:ext cx="8686800" cy="1722437"/>
          </a:xfrm>
        </p:spPr>
        <p:txBody>
          <a:bodyPr>
            <a:normAutofit fontScale="77500" lnSpcReduction="20000"/>
          </a:bodyPr>
          <a:lstStyle/>
          <a:p>
            <a:pPr>
              <a:buNone/>
            </a:pPr>
            <a:r>
              <a:rPr lang="en-US" dirty="0" smtClean="0"/>
              <a:t>•</a:t>
            </a:r>
            <a:r>
              <a:rPr lang="en-US" sz="2400" dirty="0" smtClean="0"/>
              <a:t>Use to divide one document into multiple parts, each one being independent from the others.</a:t>
            </a:r>
          </a:p>
          <a:p>
            <a:pPr>
              <a:buNone/>
            </a:pPr>
            <a:r>
              <a:rPr lang="en-US" sz="2400" dirty="0" smtClean="0"/>
              <a:t>•This will allow:</a:t>
            </a:r>
          </a:p>
          <a:p>
            <a:pPr lvl="2">
              <a:buFont typeface="Wingdings" pitchFamily="2" charset="2"/>
              <a:buChar char="Ø"/>
            </a:pPr>
            <a:r>
              <a:rPr lang="en-US" dirty="0" smtClean="0"/>
              <a:t>Different Page Layout (Portrait/Landscape).</a:t>
            </a:r>
          </a:p>
          <a:p>
            <a:pPr lvl="2">
              <a:buFont typeface="Wingdings" pitchFamily="2" charset="2"/>
              <a:buChar char="Ø"/>
            </a:pPr>
            <a:r>
              <a:rPr lang="en-US" dirty="0" smtClean="0"/>
              <a:t>Different Page Numbering Scheme.</a:t>
            </a:r>
          </a:p>
          <a:p>
            <a:pPr lvl="2">
              <a:buFont typeface="Wingdings" pitchFamily="2" charset="2"/>
              <a:buChar char="Ø"/>
            </a:pPr>
            <a:r>
              <a:rPr lang="en-US" dirty="0" smtClean="0"/>
              <a:t>Different Page Headers/Footers.</a:t>
            </a:r>
          </a:p>
          <a:p>
            <a:endParaRPr lang="en-US" dirty="0"/>
          </a:p>
        </p:txBody>
      </p:sp>
      <p:pic>
        <p:nvPicPr>
          <p:cNvPr id="39938" name="Picture 2"/>
          <p:cNvPicPr>
            <a:picLocks noChangeAspect="1" noChangeArrowheads="1"/>
          </p:cNvPicPr>
          <p:nvPr/>
        </p:nvPicPr>
        <p:blipFill rotWithShape="1">
          <a:blip r:embed="rId2" cstate="print"/>
          <a:srcRect l="5286" t="4683" r="2001" b="5660"/>
          <a:stretch/>
        </p:blipFill>
        <p:spPr bwMode="auto">
          <a:xfrm>
            <a:off x="1228725" y="3008531"/>
            <a:ext cx="6848475" cy="3620870"/>
          </a:xfrm>
          <a:prstGeom prst="rect">
            <a:avLst/>
          </a:prstGeom>
          <a:noFill/>
          <a:ln w="9525">
            <a:noFill/>
            <a:miter lim="800000"/>
            <a:headEnd/>
            <a:tailEnd/>
          </a:ln>
        </p:spPr>
      </p:pic>
      <p:sp>
        <p:nvSpPr>
          <p:cNvPr id="5" name="Oval 4"/>
          <p:cNvSpPr/>
          <p:nvPr/>
        </p:nvSpPr>
        <p:spPr>
          <a:xfrm>
            <a:off x="2438399" y="3087470"/>
            <a:ext cx="914400" cy="417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2"/>
            <a:endCxn id="5" idx="6"/>
          </p:cNvCxnSpPr>
          <p:nvPr/>
        </p:nvCxnSpPr>
        <p:spPr>
          <a:xfrm rot="5400000">
            <a:off x="5094848" y="1266483"/>
            <a:ext cx="287804" cy="37719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2362200"/>
            <a:ext cx="1905000" cy="646331"/>
          </a:xfrm>
          <a:prstGeom prst="rect">
            <a:avLst/>
          </a:prstGeom>
          <a:solidFill>
            <a:schemeClr val="bg1"/>
          </a:solidFill>
          <a:ln>
            <a:solidFill>
              <a:srgbClr val="C00000"/>
            </a:solidFill>
          </a:ln>
        </p:spPr>
        <p:txBody>
          <a:bodyPr wrap="square" rtlCol="0">
            <a:spAutoFit/>
          </a:bodyPr>
          <a:lstStyle/>
          <a:p>
            <a:r>
              <a:rPr lang="en-US" dirty="0" smtClean="0"/>
              <a:t>1- Select Page Layout, Breaks</a:t>
            </a:r>
            <a:endParaRPr lang="en-US" dirty="0"/>
          </a:p>
        </p:txBody>
      </p:sp>
      <p:sp>
        <p:nvSpPr>
          <p:cNvPr id="10" name="Oval 9"/>
          <p:cNvSpPr/>
          <p:nvPr/>
        </p:nvSpPr>
        <p:spPr>
          <a:xfrm>
            <a:off x="2133600" y="4953000"/>
            <a:ext cx="3124200" cy="1905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2"/>
            <a:endCxn id="10" idx="6"/>
          </p:cNvCxnSpPr>
          <p:nvPr/>
        </p:nvCxnSpPr>
        <p:spPr>
          <a:xfrm rot="5400000">
            <a:off x="5338465" y="5109865"/>
            <a:ext cx="714970" cy="8763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4267200"/>
            <a:ext cx="1905000" cy="923330"/>
          </a:xfrm>
          <a:prstGeom prst="rect">
            <a:avLst/>
          </a:prstGeom>
          <a:solidFill>
            <a:schemeClr val="bg1"/>
          </a:solidFill>
          <a:ln>
            <a:solidFill>
              <a:srgbClr val="C00000"/>
            </a:solidFill>
          </a:ln>
        </p:spPr>
        <p:txBody>
          <a:bodyPr wrap="square" rtlCol="0">
            <a:spAutoFit/>
          </a:bodyPr>
          <a:lstStyle/>
          <a:p>
            <a:r>
              <a:rPr lang="en-US" dirty="0" smtClean="0"/>
              <a:t>2- Select the desired Section Break</a:t>
            </a:r>
            <a:endParaRPr lang="en-US" dirty="0"/>
          </a:p>
        </p:txBody>
      </p:sp>
      <p:sp>
        <p:nvSpPr>
          <p:cNvPr id="19" name="Oval 18"/>
          <p:cNvSpPr/>
          <p:nvPr/>
        </p:nvSpPr>
        <p:spPr>
          <a:xfrm>
            <a:off x="2590800" y="3505200"/>
            <a:ext cx="1828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21" idx="1"/>
            <a:endCxn id="19" idx="6"/>
          </p:cNvCxnSpPr>
          <p:nvPr/>
        </p:nvCxnSpPr>
        <p:spPr>
          <a:xfrm rot="10800000" flipV="1">
            <a:off x="4419600" y="3662064"/>
            <a:ext cx="381000" cy="1479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00600" y="3200400"/>
            <a:ext cx="4191000" cy="923330"/>
          </a:xfrm>
          <a:prstGeom prst="rect">
            <a:avLst/>
          </a:prstGeom>
          <a:solidFill>
            <a:schemeClr val="bg1"/>
          </a:solidFill>
          <a:ln>
            <a:solidFill>
              <a:srgbClr val="C00000"/>
            </a:solidFill>
          </a:ln>
        </p:spPr>
        <p:txBody>
          <a:bodyPr wrap="square" rtlCol="0">
            <a:spAutoFit/>
          </a:bodyPr>
          <a:lstStyle/>
          <a:p>
            <a:r>
              <a:rPr lang="en-US" dirty="0" smtClean="0"/>
              <a:t>Note: A Page Break forces the following text to start on a new page, but the text remains in the same section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Section Breaks </a:t>
            </a:r>
            <a:r>
              <a:rPr lang="en-US" dirty="0" err="1" smtClean="0"/>
              <a:t>contd</a:t>
            </a:r>
            <a:r>
              <a:rPr lang="en-US" dirty="0" smtClean="0"/>
              <a:t>’</a:t>
            </a:r>
            <a:endParaRPr lang="en-US" dirty="0"/>
          </a:p>
        </p:txBody>
      </p:sp>
      <p:pic>
        <p:nvPicPr>
          <p:cNvPr id="1026" name="Picture 2"/>
          <p:cNvPicPr>
            <a:picLocks noGrp="1" noChangeAspect="1" noChangeArrowheads="1"/>
          </p:cNvPicPr>
          <p:nvPr>
            <p:ph idx="1"/>
          </p:nvPr>
        </p:nvPicPr>
        <p:blipFill>
          <a:blip r:embed="rId2" cstate="print"/>
          <a:srcRect l="16300" t="2606" r="44053" b="55103"/>
          <a:stretch>
            <a:fillRect/>
          </a:stretch>
        </p:blipFill>
        <p:spPr bwMode="auto">
          <a:xfrm>
            <a:off x="609600" y="1447800"/>
            <a:ext cx="7366000" cy="4419600"/>
          </a:xfrm>
          <a:prstGeom prst="rect">
            <a:avLst/>
          </a:prstGeom>
          <a:noFill/>
          <a:ln w="9525">
            <a:noFill/>
            <a:miter lim="800000"/>
            <a:headEnd/>
            <a:tailEnd/>
          </a:ln>
        </p:spPr>
      </p:pic>
      <p:sp>
        <p:nvSpPr>
          <p:cNvPr id="5" name="Oval 4"/>
          <p:cNvSpPr/>
          <p:nvPr/>
        </p:nvSpPr>
        <p:spPr>
          <a:xfrm>
            <a:off x="1524000" y="2057400"/>
            <a:ext cx="12954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1"/>
            <a:endCxn id="5" idx="5"/>
          </p:cNvCxnSpPr>
          <p:nvPr/>
        </p:nvCxnSpPr>
        <p:spPr>
          <a:xfrm flipH="1" flipV="1">
            <a:off x="2629693" y="2317563"/>
            <a:ext cx="3313907" cy="189180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43600" y="3886200"/>
            <a:ext cx="1905000" cy="646331"/>
          </a:xfrm>
          <a:prstGeom prst="rect">
            <a:avLst/>
          </a:prstGeom>
          <a:solidFill>
            <a:schemeClr val="bg1"/>
          </a:solidFill>
          <a:ln>
            <a:solidFill>
              <a:srgbClr val="C00000"/>
            </a:solidFill>
          </a:ln>
        </p:spPr>
        <p:txBody>
          <a:bodyPr wrap="square" rtlCol="0">
            <a:spAutoFit/>
          </a:bodyPr>
          <a:lstStyle/>
          <a:p>
            <a:r>
              <a:rPr lang="en-US" dirty="0" smtClean="0"/>
              <a:t>Links or unlinks sections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323975"/>
            <a:ext cx="536257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81000"/>
            <a:ext cx="8229600" cy="1066800"/>
          </a:xfrm>
        </p:spPr>
        <p:txBody>
          <a:bodyPr/>
          <a:lstStyle/>
          <a:p>
            <a:r>
              <a:rPr lang="en-US" dirty="0" smtClean="0"/>
              <a:t>Inserting a Table of Contents</a:t>
            </a:r>
            <a:endParaRPr lang="en-US" dirty="0"/>
          </a:p>
        </p:txBody>
      </p:sp>
      <p:sp>
        <p:nvSpPr>
          <p:cNvPr id="8" name="Oval 7"/>
          <p:cNvSpPr/>
          <p:nvPr/>
        </p:nvSpPr>
        <p:spPr>
          <a:xfrm>
            <a:off x="457200" y="1600200"/>
            <a:ext cx="1143000" cy="11035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0" idx="2"/>
            <a:endCxn id="8" idx="6"/>
          </p:cNvCxnSpPr>
          <p:nvPr/>
        </p:nvCxnSpPr>
        <p:spPr>
          <a:xfrm rot="5400000" flipH="1">
            <a:off x="3186067" y="566098"/>
            <a:ext cx="523965" cy="3695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67200" y="1752600"/>
            <a:ext cx="2057400" cy="923330"/>
          </a:xfrm>
          <a:prstGeom prst="rect">
            <a:avLst/>
          </a:prstGeom>
          <a:solidFill>
            <a:schemeClr val="bg1"/>
          </a:solidFill>
          <a:ln>
            <a:solidFill>
              <a:srgbClr val="C00000"/>
            </a:solidFill>
          </a:ln>
        </p:spPr>
        <p:txBody>
          <a:bodyPr wrap="square" rtlCol="0">
            <a:spAutoFit/>
          </a:bodyPr>
          <a:lstStyle/>
          <a:p>
            <a:r>
              <a:rPr lang="en-US" dirty="0" smtClean="0"/>
              <a:t>1- Select References, Table of Contents</a:t>
            </a:r>
            <a:endParaRPr lang="en-US" dirty="0"/>
          </a:p>
        </p:txBody>
      </p:sp>
      <p:sp>
        <p:nvSpPr>
          <p:cNvPr id="16" name="Oval 15"/>
          <p:cNvSpPr/>
          <p:nvPr/>
        </p:nvSpPr>
        <p:spPr>
          <a:xfrm>
            <a:off x="533399" y="2743200"/>
            <a:ext cx="3438100" cy="10640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8" idx="0"/>
            <a:endCxn id="16" idx="5"/>
          </p:cNvCxnSpPr>
          <p:nvPr/>
        </p:nvCxnSpPr>
        <p:spPr>
          <a:xfrm flipH="1" flipV="1">
            <a:off x="3468001" y="3651434"/>
            <a:ext cx="1446899" cy="9967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0" y="4648200"/>
            <a:ext cx="1905000" cy="646331"/>
          </a:xfrm>
          <a:prstGeom prst="rect">
            <a:avLst/>
          </a:prstGeom>
          <a:solidFill>
            <a:schemeClr val="bg1"/>
          </a:solidFill>
          <a:ln>
            <a:solidFill>
              <a:srgbClr val="C00000"/>
            </a:solidFill>
          </a:ln>
        </p:spPr>
        <p:txBody>
          <a:bodyPr wrap="square" rtlCol="0">
            <a:spAutoFit/>
          </a:bodyPr>
          <a:lstStyle/>
          <a:p>
            <a:r>
              <a:rPr lang="en-US" dirty="0" smtClean="0"/>
              <a:t>2- Select the desired format</a:t>
            </a:r>
            <a:endParaRPr lang="en-US" dirty="0"/>
          </a:p>
        </p:txBody>
      </p:sp>
      <p:sp>
        <p:nvSpPr>
          <p:cNvPr id="25" name="TextBox 24"/>
          <p:cNvSpPr txBox="1"/>
          <p:nvPr/>
        </p:nvSpPr>
        <p:spPr>
          <a:xfrm>
            <a:off x="6096000" y="2743200"/>
            <a:ext cx="2819400" cy="2031325"/>
          </a:xfrm>
          <a:prstGeom prst="rect">
            <a:avLst/>
          </a:prstGeom>
          <a:solidFill>
            <a:schemeClr val="bg1"/>
          </a:solidFill>
          <a:ln>
            <a:solidFill>
              <a:srgbClr val="C00000"/>
            </a:solidFill>
          </a:ln>
        </p:spPr>
        <p:txBody>
          <a:bodyPr wrap="square" rtlCol="0">
            <a:spAutoFit/>
          </a:bodyPr>
          <a:lstStyle/>
          <a:p>
            <a:r>
              <a:rPr lang="en-US" b="1" dirty="0" smtClean="0"/>
              <a:t>Important Note!:</a:t>
            </a:r>
          </a:p>
          <a:p>
            <a:r>
              <a:rPr lang="en-US" b="1" dirty="0" smtClean="0"/>
              <a:t>The table of contents will not work if you don’t use appropriate styles (i.e.: Heading1, Heading 2, and Heading 3…)</a:t>
            </a:r>
            <a:endParaRPr lang="en-US" b="1" dirty="0"/>
          </a:p>
        </p:txBody>
      </p:sp>
      <p:sp>
        <p:nvSpPr>
          <p:cNvPr id="26" name="Oval 25"/>
          <p:cNvSpPr/>
          <p:nvPr/>
        </p:nvSpPr>
        <p:spPr>
          <a:xfrm>
            <a:off x="685800" y="5486400"/>
            <a:ext cx="29047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8" idx="0"/>
            <a:endCxn id="26" idx="5"/>
          </p:cNvCxnSpPr>
          <p:nvPr/>
        </p:nvCxnSpPr>
        <p:spPr>
          <a:xfrm rot="16200000" flipV="1">
            <a:off x="4270919" y="4575719"/>
            <a:ext cx="262078" cy="24736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33800" y="5943600"/>
            <a:ext cx="3810000" cy="646331"/>
          </a:xfrm>
          <a:prstGeom prst="rect">
            <a:avLst/>
          </a:prstGeom>
          <a:solidFill>
            <a:schemeClr val="bg1"/>
          </a:solidFill>
          <a:ln>
            <a:solidFill>
              <a:srgbClr val="C00000"/>
            </a:solidFill>
          </a:ln>
        </p:spPr>
        <p:txBody>
          <a:bodyPr wrap="square" rtlCol="0">
            <a:spAutoFit/>
          </a:bodyPr>
          <a:lstStyle/>
          <a:p>
            <a:r>
              <a:rPr lang="en-US" dirty="0" smtClean="0"/>
              <a:t>Or choose Insert Table of Contents for advanced options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Tracking Changes</a:t>
            </a:r>
            <a:endParaRPr lang="en-US" dirty="0"/>
          </a:p>
        </p:txBody>
      </p:sp>
      <p:sp>
        <p:nvSpPr>
          <p:cNvPr id="3" name="Content Placeholder 2"/>
          <p:cNvSpPr>
            <a:spLocks noGrp="1"/>
          </p:cNvSpPr>
          <p:nvPr>
            <p:ph idx="1"/>
          </p:nvPr>
        </p:nvSpPr>
        <p:spPr>
          <a:xfrm>
            <a:off x="304800" y="1447800"/>
            <a:ext cx="8686800" cy="960437"/>
          </a:xfrm>
        </p:spPr>
        <p:txBody>
          <a:bodyPr>
            <a:normAutofit fontScale="70000" lnSpcReduction="20000"/>
          </a:bodyPr>
          <a:lstStyle/>
          <a:p>
            <a:r>
              <a:rPr lang="en-US" dirty="0" smtClean="0"/>
              <a:t>Track Changes is a way for Microsoft Word to keep track of the changes you make to a document. You can then choose to accept or reject those changes. (Useful when many people working on the same document)</a:t>
            </a:r>
            <a:endParaRPr lang="en-US" dirty="0"/>
          </a:p>
        </p:txBody>
      </p:sp>
      <p:pic>
        <p:nvPicPr>
          <p:cNvPr id="41989" name="Picture 5"/>
          <p:cNvPicPr>
            <a:picLocks noChangeAspect="1" noChangeArrowheads="1"/>
          </p:cNvPicPr>
          <p:nvPr/>
        </p:nvPicPr>
        <p:blipFill rotWithShape="1">
          <a:blip r:embed="rId2" cstate="print"/>
          <a:srcRect l="5377" t="4062" r="2689" b="6875"/>
          <a:stretch/>
        </p:blipFill>
        <p:spPr bwMode="auto">
          <a:xfrm>
            <a:off x="1371599" y="2471738"/>
            <a:ext cx="6515102" cy="4071937"/>
          </a:xfrm>
          <a:prstGeom prst="rect">
            <a:avLst/>
          </a:prstGeom>
          <a:noFill/>
          <a:ln w="9525">
            <a:noFill/>
            <a:miter lim="800000"/>
            <a:headEnd/>
            <a:tailEnd/>
          </a:ln>
        </p:spPr>
      </p:pic>
      <p:sp>
        <p:nvSpPr>
          <p:cNvPr id="8" name="Oval 7"/>
          <p:cNvSpPr/>
          <p:nvPr/>
        </p:nvSpPr>
        <p:spPr>
          <a:xfrm>
            <a:off x="2971800" y="2667000"/>
            <a:ext cx="9144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0" idx="1"/>
            <a:endCxn id="8" idx="6"/>
          </p:cNvCxnSpPr>
          <p:nvPr/>
        </p:nvCxnSpPr>
        <p:spPr>
          <a:xfrm rot="10800000">
            <a:off x="3886200" y="2971800"/>
            <a:ext cx="1295400" cy="945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2743200"/>
            <a:ext cx="1905000" cy="646331"/>
          </a:xfrm>
          <a:prstGeom prst="rect">
            <a:avLst/>
          </a:prstGeom>
          <a:solidFill>
            <a:schemeClr val="bg1"/>
          </a:solidFill>
          <a:ln>
            <a:solidFill>
              <a:srgbClr val="C00000"/>
            </a:solidFill>
          </a:ln>
        </p:spPr>
        <p:txBody>
          <a:bodyPr wrap="square" rtlCol="0">
            <a:spAutoFit/>
          </a:bodyPr>
          <a:lstStyle/>
          <a:p>
            <a:r>
              <a:rPr lang="en-US" dirty="0" smtClean="0"/>
              <a:t>1- Select Review, Track Changes</a:t>
            </a:r>
            <a:endParaRPr lang="en-US" dirty="0"/>
          </a:p>
        </p:txBody>
      </p:sp>
      <p:sp>
        <p:nvSpPr>
          <p:cNvPr id="14" name="Oval 13"/>
          <p:cNvSpPr/>
          <p:nvPr/>
        </p:nvSpPr>
        <p:spPr>
          <a:xfrm>
            <a:off x="1371599" y="4535270"/>
            <a:ext cx="914400" cy="3415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6" idx="2"/>
            <a:endCxn id="14" idx="6"/>
          </p:cNvCxnSpPr>
          <p:nvPr/>
        </p:nvCxnSpPr>
        <p:spPr>
          <a:xfrm rot="5400000">
            <a:off x="4047098" y="2695233"/>
            <a:ext cx="249704" cy="377190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05400" y="3810000"/>
            <a:ext cx="1905000" cy="646331"/>
          </a:xfrm>
          <a:prstGeom prst="rect">
            <a:avLst/>
          </a:prstGeom>
          <a:solidFill>
            <a:schemeClr val="bg1"/>
          </a:solidFill>
          <a:ln>
            <a:solidFill>
              <a:srgbClr val="C00000"/>
            </a:solidFill>
          </a:ln>
        </p:spPr>
        <p:txBody>
          <a:bodyPr wrap="square" rtlCol="0">
            <a:spAutoFit/>
          </a:bodyPr>
          <a:lstStyle/>
          <a:p>
            <a:r>
              <a:rPr lang="en-US" dirty="0" smtClean="0"/>
              <a:t>2- Text additions are tracked</a:t>
            </a:r>
          </a:p>
        </p:txBody>
      </p:sp>
      <p:sp>
        <p:nvSpPr>
          <p:cNvPr id="18" name="Oval 17"/>
          <p:cNvSpPr/>
          <p:nvPr/>
        </p:nvSpPr>
        <p:spPr>
          <a:xfrm>
            <a:off x="1371600" y="4800600"/>
            <a:ext cx="2286000" cy="4177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0" idx="2"/>
            <a:endCxn id="18" idx="6"/>
          </p:cNvCxnSpPr>
          <p:nvPr/>
        </p:nvCxnSpPr>
        <p:spPr>
          <a:xfrm rot="5400000" flipH="1">
            <a:off x="4410417" y="4256648"/>
            <a:ext cx="818466" cy="23241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29200" y="5181600"/>
            <a:ext cx="1905000" cy="646331"/>
          </a:xfrm>
          <a:prstGeom prst="rect">
            <a:avLst/>
          </a:prstGeom>
          <a:solidFill>
            <a:schemeClr val="bg1"/>
          </a:solidFill>
          <a:ln>
            <a:solidFill>
              <a:srgbClr val="C00000"/>
            </a:solidFill>
          </a:ln>
        </p:spPr>
        <p:txBody>
          <a:bodyPr wrap="square" rtlCol="0">
            <a:spAutoFit/>
          </a:bodyPr>
          <a:lstStyle/>
          <a:p>
            <a:r>
              <a:rPr lang="en-US" dirty="0" smtClean="0"/>
              <a:t>3- Text deletions are also tracked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dirty="0" smtClean="0"/>
              <a:t>Mail Merging</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228600" y="1295400"/>
            <a:ext cx="2933700" cy="2647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1" name="Picture 3"/>
          <p:cNvPicPr>
            <a:picLocks noChangeAspect="1" noChangeArrowheads="1"/>
          </p:cNvPicPr>
          <p:nvPr/>
        </p:nvPicPr>
        <p:blipFill>
          <a:blip r:embed="rId3" cstate="print"/>
          <a:srcRect/>
          <a:stretch>
            <a:fillRect/>
          </a:stretch>
        </p:blipFill>
        <p:spPr bwMode="auto">
          <a:xfrm>
            <a:off x="3886200" y="1447800"/>
            <a:ext cx="2886075"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2" name="Picture 4"/>
          <p:cNvPicPr>
            <a:picLocks noChangeAspect="1" noChangeArrowheads="1"/>
          </p:cNvPicPr>
          <p:nvPr/>
        </p:nvPicPr>
        <p:blipFill>
          <a:blip r:embed="rId4" cstate="print"/>
          <a:srcRect/>
          <a:stretch>
            <a:fillRect/>
          </a:stretch>
        </p:blipFill>
        <p:spPr bwMode="auto">
          <a:xfrm>
            <a:off x="6010275" y="3352800"/>
            <a:ext cx="3133725" cy="176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3" name="Picture 5"/>
          <p:cNvPicPr>
            <a:picLocks noChangeAspect="1" noChangeArrowheads="1"/>
          </p:cNvPicPr>
          <p:nvPr/>
        </p:nvPicPr>
        <p:blipFill>
          <a:blip r:embed="rId5" cstate="print"/>
          <a:srcRect/>
          <a:stretch>
            <a:fillRect/>
          </a:stretch>
        </p:blipFill>
        <p:spPr bwMode="auto">
          <a:xfrm>
            <a:off x="4267200" y="5257800"/>
            <a:ext cx="3533775" cy="139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4" name="Picture 6"/>
          <p:cNvPicPr>
            <a:picLocks noChangeAspect="1" noChangeArrowheads="1"/>
          </p:cNvPicPr>
          <p:nvPr/>
        </p:nvPicPr>
        <p:blipFill>
          <a:blip r:embed="rId6" cstate="print"/>
          <a:srcRect/>
          <a:stretch>
            <a:fillRect/>
          </a:stretch>
        </p:blipFill>
        <p:spPr bwMode="auto">
          <a:xfrm>
            <a:off x="152400" y="5105400"/>
            <a:ext cx="3562350"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Arrow 8"/>
          <p:cNvSpPr/>
          <p:nvPr/>
        </p:nvSpPr>
        <p:spPr>
          <a:xfrm>
            <a:off x="3276600" y="2133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2331326">
            <a:off x="6837391" y="2151621"/>
            <a:ext cx="1981200" cy="633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356482">
            <a:off x="8005671" y="5450797"/>
            <a:ext cx="1060175" cy="633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3733800" y="5638800"/>
            <a:ext cx="455247" cy="633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400" y="4038600"/>
            <a:ext cx="4953000" cy="707886"/>
          </a:xfrm>
          <a:prstGeom prst="rect">
            <a:avLst/>
          </a:prstGeom>
          <a:noFill/>
        </p:spPr>
        <p:txBody>
          <a:bodyPr wrap="square" rtlCol="0">
            <a:spAutoFit/>
          </a:bodyPr>
          <a:lstStyle/>
          <a:p>
            <a:r>
              <a:rPr lang="en-US" sz="2000" b="1" dirty="0" smtClean="0"/>
              <a:t>Mail Merging is used when the same letter is to be sent to multiple recipients</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Macros</a:t>
            </a:r>
            <a:endParaRPr lang="en-US" dirty="0"/>
          </a:p>
        </p:txBody>
      </p:sp>
      <p:pic>
        <p:nvPicPr>
          <p:cNvPr id="4" name="Picture 2" descr="Record Macro Button"/>
          <p:cNvPicPr>
            <a:picLocks noChangeAspect="1" noChangeArrowheads="1"/>
          </p:cNvPicPr>
          <p:nvPr/>
        </p:nvPicPr>
        <p:blipFill>
          <a:blip r:embed="rId2" cstate="print"/>
          <a:srcRect/>
          <a:stretch>
            <a:fillRect/>
          </a:stretch>
        </p:blipFill>
        <p:spPr bwMode="auto">
          <a:xfrm>
            <a:off x="304800" y="1371600"/>
            <a:ext cx="5890667" cy="1714839"/>
          </a:xfrm>
          <a:prstGeom prst="rect">
            <a:avLst/>
          </a:prstGeom>
          <a:noFill/>
        </p:spPr>
      </p:pic>
      <p:pic>
        <p:nvPicPr>
          <p:cNvPr id="5" name="Picture 4" descr="Record Macro Dialog Box"/>
          <p:cNvPicPr>
            <a:picLocks noChangeAspect="1" noChangeArrowheads="1"/>
          </p:cNvPicPr>
          <p:nvPr/>
        </p:nvPicPr>
        <p:blipFill>
          <a:blip r:embed="rId3" cstate="print"/>
          <a:srcRect/>
          <a:stretch>
            <a:fillRect/>
          </a:stretch>
        </p:blipFill>
        <p:spPr bwMode="auto">
          <a:xfrm>
            <a:off x="3810000" y="3048000"/>
            <a:ext cx="3692525" cy="2730806"/>
          </a:xfrm>
          <a:prstGeom prst="rect">
            <a:avLst/>
          </a:prstGeom>
          <a:noFill/>
        </p:spPr>
      </p:pic>
      <p:pic>
        <p:nvPicPr>
          <p:cNvPr id="6" name="Picture 6" descr="Stop Recording Macro Button"/>
          <p:cNvPicPr>
            <a:picLocks noChangeAspect="1" noChangeArrowheads="1"/>
          </p:cNvPicPr>
          <p:nvPr/>
        </p:nvPicPr>
        <p:blipFill>
          <a:blip r:embed="rId4" cstate="print"/>
          <a:srcRect/>
          <a:stretch>
            <a:fillRect/>
          </a:stretch>
        </p:blipFill>
        <p:spPr bwMode="auto">
          <a:xfrm>
            <a:off x="609600" y="5181600"/>
            <a:ext cx="1581150" cy="1409700"/>
          </a:xfrm>
          <a:prstGeom prst="rect">
            <a:avLst/>
          </a:prstGeom>
          <a:noFill/>
        </p:spPr>
      </p:pic>
      <p:sp>
        <p:nvSpPr>
          <p:cNvPr id="8" name="Oval 7"/>
          <p:cNvSpPr/>
          <p:nvPr/>
        </p:nvSpPr>
        <p:spPr>
          <a:xfrm>
            <a:off x="4572000" y="2438400"/>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0" idx="1"/>
            <a:endCxn id="8" idx="6"/>
          </p:cNvCxnSpPr>
          <p:nvPr/>
        </p:nvCxnSpPr>
        <p:spPr>
          <a:xfrm rot="10800000" flipV="1">
            <a:off x="6019800" y="2442864"/>
            <a:ext cx="1219200" cy="2241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1981200"/>
            <a:ext cx="1752600" cy="923330"/>
          </a:xfrm>
          <a:prstGeom prst="rect">
            <a:avLst/>
          </a:prstGeom>
          <a:solidFill>
            <a:schemeClr val="bg1"/>
          </a:solidFill>
          <a:ln>
            <a:solidFill>
              <a:srgbClr val="C00000"/>
            </a:solidFill>
          </a:ln>
        </p:spPr>
        <p:txBody>
          <a:bodyPr wrap="square" rtlCol="0">
            <a:spAutoFit/>
          </a:bodyPr>
          <a:lstStyle/>
          <a:p>
            <a:r>
              <a:rPr lang="en-US" dirty="0" smtClean="0"/>
              <a:t>1- Select View, Macros, Record Macro</a:t>
            </a:r>
            <a:endParaRPr lang="en-US" dirty="0"/>
          </a:p>
        </p:txBody>
      </p:sp>
      <p:sp>
        <p:nvSpPr>
          <p:cNvPr id="18" name="TextBox 17"/>
          <p:cNvSpPr txBox="1"/>
          <p:nvPr/>
        </p:nvSpPr>
        <p:spPr>
          <a:xfrm>
            <a:off x="228600" y="3200400"/>
            <a:ext cx="2819400" cy="1477328"/>
          </a:xfrm>
          <a:prstGeom prst="rect">
            <a:avLst/>
          </a:prstGeom>
          <a:solidFill>
            <a:schemeClr val="bg1"/>
          </a:solidFill>
          <a:ln>
            <a:solidFill>
              <a:srgbClr val="C00000"/>
            </a:solidFill>
          </a:ln>
        </p:spPr>
        <p:txBody>
          <a:bodyPr wrap="square" rtlCol="0">
            <a:spAutoFit/>
          </a:bodyPr>
          <a:lstStyle/>
          <a:p>
            <a:r>
              <a:rPr lang="en-US" dirty="0" smtClean="0"/>
              <a:t>3- Execute the actions you want to record (i.e. writing a text, changing format…). These actions are being recorded</a:t>
            </a:r>
            <a:endParaRPr lang="en-US" dirty="0"/>
          </a:p>
        </p:txBody>
      </p:sp>
      <p:sp>
        <p:nvSpPr>
          <p:cNvPr id="19" name="TextBox 18"/>
          <p:cNvSpPr txBox="1"/>
          <p:nvPr/>
        </p:nvSpPr>
        <p:spPr>
          <a:xfrm>
            <a:off x="5943600" y="4419600"/>
            <a:ext cx="2819400" cy="923330"/>
          </a:xfrm>
          <a:prstGeom prst="rect">
            <a:avLst/>
          </a:prstGeom>
          <a:solidFill>
            <a:schemeClr val="bg1"/>
          </a:solidFill>
          <a:ln>
            <a:solidFill>
              <a:srgbClr val="C00000"/>
            </a:solidFill>
          </a:ln>
        </p:spPr>
        <p:txBody>
          <a:bodyPr wrap="square" rtlCol="0">
            <a:spAutoFit/>
          </a:bodyPr>
          <a:lstStyle/>
          <a:p>
            <a:r>
              <a:rPr lang="en-US" dirty="0" smtClean="0"/>
              <a:t>2- Choose a name for the macro. You can also assign a shortcut key</a:t>
            </a:r>
            <a:endParaRPr lang="en-US" dirty="0"/>
          </a:p>
        </p:txBody>
      </p:sp>
      <p:sp>
        <p:nvSpPr>
          <p:cNvPr id="20" name="Oval 19"/>
          <p:cNvSpPr/>
          <p:nvPr/>
        </p:nvSpPr>
        <p:spPr>
          <a:xfrm>
            <a:off x="685800" y="6015336"/>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2" idx="1"/>
            <a:endCxn id="20" idx="6"/>
          </p:cNvCxnSpPr>
          <p:nvPr/>
        </p:nvCxnSpPr>
        <p:spPr>
          <a:xfrm rot="10800000" flipV="1">
            <a:off x="2133600" y="6158300"/>
            <a:ext cx="1219200" cy="856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52800" y="5558136"/>
            <a:ext cx="1981200" cy="1200329"/>
          </a:xfrm>
          <a:prstGeom prst="rect">
            <a:avLst/>
          </a:prstGeom>
          <a:solidFill>
            <a:schemeClr val="bg1"/>
          </a:solidFill>
          <a:ln>
            <a:solidFill>
              <a:srgbClr val="C00000"/>
            </a:solidFill>
          </a:ln>
        </p:spPr>
        <p:txBody>
          <a:bodyPr wrap="square" rtlCol="0">
            <a:spAutoFit/>
          </a:bodyPr>
          <a:lstStyle/>
          <a:p>
            <a:r>
              <a:rPr lang="en-US" dirty="0" smtClean="0"/>
              <a:t>4- When you finish recording, press the Stop Recording Button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View and Modify the Macro</a:t>
            </a:r>
            <a:endParaRPr lang="en-US" dirty="0"/>
          </a:p>
        </p:txBody>
      </p:sp>
      <p:pic>
        <p:nvPicPr>
          <p:cNvPr id="4" name="Picture 1"/>
          <p:cNvPicPr>
            <a:picLocks noGrp="1" noChangeAspect="1" noChangeArrowheads="1"/>
          </p:cNvPicPr>
          <p:nvPr>
            <p:ph idx="1"/>
          </p:nvPr>
        </p:nvPicPr>
        <p:blipFill>
          <a:blip r:embed="rId3" cstate="print"/>
          <a:srcRect/>
          <a:stretch>
            <a:fillRect/>
          </a:stretch>
        </p:blipFill>
        <p:spPr bwMode="auto">
          <a:xfrm>
            <a:off x="304800" y="1752600"/>
            <a:ext cx="8479029" cy="4343400"/>
          </a:xfrm>
          <a:prstGeom prst="rect">
            <a:avLst/>
          </a:prstGeom>
          <a:noFill/>
          <a:ln w="9525">
            <a:noFill/>
            <a:miter lim="800000"/>
            <a:headEnd/>
            <a:tailEnd/>
          </a:ln>
        </p:spPr>
      </p:pic>
      <p:sp>
        <p:nvSpPr>
          <p:cNvPr id="5" name="TextBox 4"/>
          <p:cNvSpPr txBox="1"/>
          <p:nvPr/>
        </p:nvSpPr>
        <p:spPr>
          <a:xfrm>
            <a:off x="6858000" y="3962400"/>
            <a:ext cx="609600" cy="369332"/>
          </a:xfrm>
          <a:prstGeom prst="rect">
            <a:avLst/>
          </a:prstGeom>
          <a:solidFill>
            <a:schemeClr val="bg1"/>
          </a:solidFill>
        </p:spPr>
        <p:txBody>
          <a:bodyPr wrap="square" rtlCol="0">
            <a:spAutoFit/>
          </a:bodyPr>
          <a:lstStyle/>
          <a:p>
            <a:endParaRPr lang="en-US" sz="900" dirty="0" smtClean="0">
              <a:solidFill>
                <a:srgbClr val="387C40"/>
              </a:solidFill>
              <a:latin typeface="Courier New" pitchFamily="49" charset="0"/>
              <a:cs typeface="Courier New" pitchFamily="49" charset="0"/>
            </a:endParaRPr>
          </a:p>
          <a:p>
            <a:r>
              <a:rPr lang="en-US" sz="900" dirty="0" smtClean="0">
                <a:solidFill>
                  <a:srgbClr val="478551"/>
                </a:solidFill>
                <a:effectLst>
                  <a:outerShdw blurRad="38100" dist="38100" dir="2700000" algn="tl">
                    <a:srgbClr val="000000">
                      <a:alpha val="43137"/>
                    </a:srgbClr>
                  </a:outerShdw>
                </a:effectLst>
                <a:latin typeface="Courier New" pitchFamily="49" charset="0"/>
                <a:cs typeface="Courier New" pitchFamily="49" charset="0"/>
              </a:rPr>
              <a:t>Joe</a:t>
            </a:r>
            <a:endParaRPr lang="en-US" sz="900" dirty="0">
              <a:solidFill>
                <a:srgbClr val="478551"/>
              </a:solidFill>
              <a:effectLst>
                <a:outerShdw blurRad="38100" dist="38100" dir="2700000" algn="tl">
                  <a:srgbClr val="000000">
                    <a:alpha val="43137"/>
                  </a:srgbClr>
                </a:outerShdw>
              </a:effectLst>
              <a:latin typeface="Courier New" pitchFamily="49" charset="0"/>
              <a:cs typeface="Courier New" pitchFamily="49" charset="0"/>
            </a:endParaRPr>
          </a:p>
        </p:txBody>
      </p:sp>
      <p:sp>
        <p:nvSpPr>
          <p:cNvPr id="6" name="Rectangle 5"/>
          <p:cNvSpPr/>
          <p:nvPr/>
        </p:nvSpPr>
        <p:spPr>
          <a:xfrm flipV="1">
            <a:off x="1600200" y="4145281"/>
            <a:ext cx="685800" cy="45719"/>
          </a:xfrm>
          <a:prstGeom prst="rect">
            <a:avLst/>
          </a:prstGeom>
          <a:solidFill>
            <a:schemeClr val="bg1"/>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676400"/>
            <a:ext cx="6172892" cy="42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457200"/>
            <a:ext cx="8229600" cy="1066800"/>
          </a:xfrm>
        </p:spPr>
        <p:txBody>
          <a:bodyPr/>
          <a:lstStyle/>
          <a:p>
            <a:r>
              <a:rPr lang="en-US" dirty="0" smtClean="0"/>
              <a:t>Graphical User Interface</a:t>
            </a:r>
            <a:endParaRPr lang="en-US" dirty="0"/>
          </a:p>
        </p:txBody>
      </p:sp>
      <p:grpSp>
        <p:nvGrpSpPr>
          <p:cNvPr id="30" name="Group 29"/>
          <p:cNvGrpSpPr/>
          <p:nvPr/>
        </p:nvGrpSpPr>
        <p:grpSpPr>
          <a:xfrm>
            <a:off x="1981200" y="1905000"/>
            <a:ext cx="6858000" cy="381000"/>
            <a:chOff x="1981200" y="1905000"/>
            <a:chExt cx="6858000" cy="381000"/>
          </a:xfrm>
        </p:grpSpPr>
        <p:sp>
          <p:nvSpPr>
            <p:cNvPr id="25" name="Rectangle 24"/>
            <p:cNvSpPr/>
            <p:nvPr/>
          </p:nvSpPr>
          <p:spPr>
            <a:xfrm>
              <a:off x="1981200" y="1981200"/>
              <a:ext cx="5105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8" idx="1"/>
              <a:endCxn id="25" idx="3"/>
            </p:cNvCxnSpPr>
            <p:nvPr/>
          </p:nvCxnSpPr>
          <p:spPr>
            <a:xfrm rot="10800000">
              <a:off x="7086600" y="2095500"/>
              <a:ext cx="6096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96200" y="1905000"/>
              <a:ext cx="1143000" cy="381000"/>
            </a:xfrm>
            <a:prstGeom prst="rect">
              <a:avLst/>
            </a:prstGeom>
            <a:noFill/>
          </p:spPr>
          <p:txBody>
            <a:bodyPr wrap="square" rtlCol="0">
              <a:spAutoFit/>
            </a:bodyPr>
            <a:lstStyle/>
            <a:p>
              <a:r>
                <a:rPr lang="en-US" dirty="0" smtClean="0"/>
                <a:t>Ribbon</a:t>
              </a:r>
              <a:endParaRPr lang="en-US" dirty="0"/>
            </a:p>
          </p:txBody>
        </p:sp>
      </p:grpSp>
      <p:grpSp>
        <p:nvGrpSpPr>
          <p:cNvPr id="24" name="Group 23"/>
          <p:cNvGrpSpPr/>
          <p:nvPr/>
        </p:nvGrpSpPr>
        <p:grpSpPr>
          <a:xfrm>
            <a:off x="3505200" y="1371600"/>
            <a:ext cx="5029200" cy="609600"/>
            <a:chOff x="3505200" y="1371600"/>
            <a:chExt cx="5029200" cy="609600"/>
          </a:xfrm>
        </p:grpSpPr>
        <p:sp>
          <p:nvSpPr>
            <p:cNvPr id="16" name="Oval 15"/>
            <p:cNvSpPr/>
            <p:nvPr/>
          </p:nvSpPr>
          <p:spPr>
            <a:xfrm>
              <a:off x="3505200" y="1676400"/>
              <a:ext cx="1981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6" idx="6"/>
            </p:cNvCxnSpPr>
            <p:nvPr/>
          </p:nvCxnSpPr>
          <p:spPr>
            <a:xfrm rot="10800000" flipV="1">
              <a:off x="5486400" y="1600200"/>
              <a:ext cx="5334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3600" y="1371600"/>
              <a:ext cx="2590800" cy="381000"/>
            </a:xfrm>
            <a:prstGeom prst="rect">
              <a:avLst/>
            </a:prstGeom>
            <a:noFill/>
          </p:spPr>
          <p:txBody>
            <a:bodyPr wrap="square" rtlCol="0">
              <a:spAutoFit/>
            </a:bodyPr>
            <a:lstStyle/>
            <a:p>
              <a:r>
                <a:rPr lang="en-US" dirty="0" smtClean="0"/>
                <a:t>Title Bar</a:t>
              </a:r>
              <a:endParaRPr lang="en-US" dirty="0"/>
            </a:p>
          </p:txBody>
        </p:sp>
      </p:grpSp>
      <p:grpSp>
        <p:nvGrpSpPr>
          <p:cNvPr id="9" name="Group 8"/>
          <p:cNvGrpSpPr/>
          <p:nvPr/>
        </p:nvGrpSpPr>
        <p:grpSpPr>
          <a:xfrm>
            <a:off x="0" y="1371600"/>
            <a:ext cx="2133600" cy="990600"/>
            <a:chOff x="0" y="1371600"/>
            <a:chExt cx="2133600" cy="990600"/>
          </a:xfrm>
        </p:grpSpPr>
        <p:sp>
          <p:nvSpPr>
            <p:cNvPr id="5" name="Oval 4"/>
            <p:cNvSpPr/>
            <p:nvPr/>
          </p:nvSpPr>
          <p:spPr>
            <a:xfrm>
              <a:off x="1371600" y="1600200"/>
              <a:ext cx="7620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2"/>
            </p:cNvCxnSpPr>
            <p:nvPr/>
          </p:nvCxnSpPr>
          <p:spPr>
            <a:xfrm>
              <a:off x="762000" y="1905000"/>
              <a:ext cx="6096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371600"/>
              <a:ext cx="1219200" cy="369332"/>
            </a:xfrm>
            <a:prstGeom prst="rect">
              <a:avLst/>
            </a:prstGeom>
            <a:noFill/>
          </p:spPr>
          <p:txBody>
            <a:bodyPr wrap="square" rtlCol="0">
              <a:spAutoFit/>
            </a:bodyPr>
            <a:lstStyle/>
            <a:p>
              <a:r>
                <a:rPr lang="en-US" dirty="0" smtClean="0"/>
                <a:t>File Tab</a:t>
              </a:r>
              <a:endParaRPr lang="en-US" dirty="0"/>
            </a:p>
          </p:txBody>
        </p:sp>
      </p:grpSp>
      <p:grpSp>
        <p:nvGrpSpPr>
          <p:cNvPr id="18" name="Group 17"/>
          <p:cNvGrpSpPr/>
          <p:nvPr/>
        </p:nvGrpSpPr>
        <p:grpSpPr>
          <a:xfrm>
            <a:off x="1905000" y="1219200"/>
            <a:ext cx="4038600" cy="914400"/>
            <a:chOff x="1905000" y="1219200"/>
            <a:chExt cx="4038600" cy="914400"/>
          </a:xfrm>
        </p:grpSpPr>
        <p:sp>
          <p:nvSpPr>
            <p:cNvPr id="10" name="Oval 9"/>
            <p:cNvSpPr/>
            <p:nvPr/>
          </p:nvSpPr>
          <p:spPr>
            <a:xfrm>
              <a:off x="1905000" y="1524000"/>
              <a:ext cx="1066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0" idx="7"/>
            </p:cNvCxnSpPr>
            <p:nvPr/>
          </p:nvCxnSpPr>
          <p:spPr>
            <a:xfrm rot="10800000" flipV="1">
              <a:off x="2815572" y="1447800"/>
              <a:ext cx="308629" cy="16547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0" y="1219200"/>
              <a:ext cx="2895600" cy="369332"/>
            </a:xfrm>
            <a:prstGeom prst="rect">
              <a:avLst/>
            </a:prstGeom>
            <a:noFill/>
          </p:spPr>
          <p:txBody>
            <a:bodyPr wrap="square" rtlCol="0">
              <a:spAutoFit/>
            </a:bodyPr>
            <a:lstStyle/>
            <a:p>
              <a:r>
                <a:rPr lang="en-US" dirty="0" smtClean="0"/>
                <a:t>Quick Access Toolbar</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Personal Bullet Design</a:t>
            </a:r>
            <a:endParaRPr lang="en-US" dirty="0"/>
          </a:p>
        </p:txBody>
      </p:sp>
      <p:pic>
        <p:nvPicPr>
          <p:cNvPr id="44034" name="Picture 2"/>
          <p:cNvPicPr>
            <a:picLocks noChangeAspect="1" noChangeArrowheads="1"/>
          </p:cNvPicPr>
          <p:nvPr/>
        </p:nvPicPr>
        <p:blipFill rotWithShape="1">
          <a:blip r:embed="rId2" cstate="print"/>
          <a:srcRect t="8611"/>
          <a:stretch/>
        </p:blipFill>
        <p:spPr bwMode="auto">
          <a:xfrm>
            <a:off x="609600" y="1824336"/>
            <a:ext cx="7596417" cy="4805064"/>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a:stretch>
            <a:fillRect/>
          </a:stretch>
        </p:blipFill>
        <p:spPr bwMode="auto">
          <a:xfrm>
            <a:off x="5105400" y="3657600"/>
            <a:ext cx="2298349" cy="3028950"/>
          </a:xfrm>
          <a:prstGeom prst="rect">
            <a:avLst/>
          </a:prstGeom>
          <a:noFill/>
          <a:ln w="9525">
            <a:noFill/>
            <a:miter lim="800000"/>
            <a:headEnd/>
            <a:tailEnd/>
          </a:ln>
        </p:spPr>
      </p:pic>
      <p:sp>
        <p:nvSpPr>
          <p:cNvPr id="11" name="Oval 10"/>
          <p:cNvSpPr/>
          <p:nvPr/>
        </p:nvSpPr>
        <p:spPr>
          <a:xfrm>
            <a:off x="3124200" y="1824336"/>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 idx="1"/>
            <a:endCxn id="11" idx="6"/>
          </p:cNvCxnSpPr>
          <p:nvPr/>
        </p:nvCxnSpPr>
        <p:spPr>
          <a:xfrm rot="10800000" flipV="1">
            <a:off x="4572000" y="1690302"/>
            <a:ext cx="1219200" cy="3626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1367136"/>
            <a:ext cx="1905000" cy="646331"/>
          </a:xfrm>
          <a:prstGeom prst="rect">
            <a:avLst/>
          </a:prstGeom>
          <a:solidFill>
            <a:schemeClr val="bg1"/>
          </a:solidFill>
          <a:ln>
            <a:solidFill>
              <a:srgbClr val="C00000"/>
            </a:solidFill>
          </a:ln>
        </p:spPr>
        <p:txBody>
          <a:bodyPr wrap="square" rtlCol="0">
            <a:spAutoFit/>
          </a:bodyPr>
          <a:lstStyle/>
          <a:p>
            <a:r>
              <a:rPr lang="en-US" dirty="0" smtClean="0"/>
              <a:t>1- Select Home, Bullets</a:t>
            </a:r>
            <a:endParaRPr lang="en-US" dirty="0"/>
          </a:p>
        </p:txBody>
      </p:sp>
      <p:sp>
        <p:nvSpPr>
          <p:cNvPr id="14" name="Oval 13"/>
          <p:cNvSpPr/>
          <p:nvPr/>
        </p:nvSpPr>
        <p:spPr>
          <a:xfrm>
            <a:off x="3429000" y="3043536"/>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6" idx="1"/>
            <a:endCxn id="14" idx="6"/>
          </p:cNvCxnSpPr>
          <p:nvPr/>
        </p:nvCxnSpPr>
        <p:spPr>
          <a:xfrm rot="10800000" flipV="1">
            <a:off x="4876800" y="2909502"/>
            <a:ext cx="1219200" cy="3626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0" y="2586336"/>
            <a:ext cx="2057400" cy="646331"/>
          </a:xfrm>
          <a:prstGeom prst="rect">
            <a:avLst/>
          </a:prstGeom>
          <a:solidFill>
            <a:schemeClr val="bg1"/>
          </a:solidFill>
          <a:ln>
            <a:solidFill>
              <a:srgbClr val="C00000"/>
            </a:solidFill>
          </a:ln>
        </p:spPr>
        <p:txBody>
          <a:bodyPr wrap="square" rtlCol="0">
            <a:spAutoFit/>
          </a:bodyPr>
          <a:lstStyle/>
          <a:p>
            <a:r>
              <a:rPr lang="en-US" dirty="0" smtClean="0"/>
              <a:t>2- Click on Define New Bullet</a:t>
            </a:r>
            <a:endParaRPr lang="en-US" dirty="0"/>
          </a:p>
        </p:txBody>
      </p:sp>
      <p:sp>
        <p:nvSpPr>
          <p:cNvPr id="17" name="Oval 16"/>
          <p:cNvSpPr/>
          <p:nvPr/>
        </p:nvSpPr>
        <p:spPr>
          <a:xfrm>
            <a:off x="1371600" y="3124200"/>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9" idx="1"/>
            <a:endCxn id="17" idx="4"/>
          </p:cNvCxnSpPr>
          <p:nvPr/>
        </p:nvCxnSpPr>
        <p:spPr>
          <a:xfrm rot="10800000">
            <a:off x="2095500" y="3581400"/>
            <a:ext cx="800100" cy="14661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95600" y="4724400"/>
            <a:ext cx="1905000" cy="646331"/>
          </a:xfrm>
          <a:prstGeom prst="rect">
            <a:avLst/>
          </a:prstGeom>
          <a:solidFill>
            <a:schemeClr val="bg1"/>
          </a:solidFill>
          <a:ln>
            <a:solidFill>
              <a:srgbClr val="C00000"/>
            </a:solidFill>
          </a:ln>
        </p:spPr>
        <p:txBody>
          <a:bodyPr wrap="square" rtlCol="0">
            <a:spAutoFit/>
          </a:bodyPr>
          <a:lstStyle/>
          <a:p>
            <a:r>
              <a:rPr lang="en-US" dirty="0" smtClean="0"/>
              <a:t>3- Select the Picture option</a:t>
            </a:r>
            <a:endParaRPr lang="en-US" dirty="0"/>
          </a:p>
        </p:txBody>
      </p:sp>
      <p:sp>
        <p:nvSpPr>
          <p:cNvPr id="22" name="Oval 21"/>
          <p:cNvSpPr/>
          <p:nvPr/>
        </p:nvSpPr>
        <p:spPr>
          <a:xfrm>
            <a:off x="5029200" y="4267200"/>
            <a:ext cx="10668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4" idx="1"/>
            <a:endCxn id="22" idx="6"/>
          </p:cNvCxnSpPr>
          <p:nvPr/>
        </p:nvCxnSpPr>
        <p:spPr>
          <a:xfrm rot="10800000">
            <a:off x="6096000" y="4610101"/>
            <a:ext cx="762000" cy="425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58000" y="4191000"/>
            <a:ext cx="1905000" cy="923330"/>
          </a:xfrm>
          <a:prstGeom prst="rect">
            <a:avLst/>
          </a:prstGeom>
          <a:solidFill>
            <a:schemeClr val="bg1"/>
          </a:solidFill>
          <a:ln>
            <a:solidFill>
              <a:srgbClr val="C00000"/>
            </a:solidFill>
          </a:ln>
        </p:spPr>
        <p:txBody>
          <a:bodyPr wrap="square" rtlCol="0">
            <a:spAutoFit/>
          </a:bodyPr>
          <a:lstStyle/>
          <a:p>
            <a:r>
              <a:rPr lang="en-US" dirty="0" smtClean="0"/>
              <a:t>4- Choose the bullet from an image file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Changing Margins and Orientation</a:t>
            </a:r>
            <a:endParaRPr lang="en-US" dirty="0"/>
          </a:p>
        </p:txBody>
      </p:sp>
      <p:pic>
        <p:nvPicPr>
          <p:cNvPr id="4" name="Picture 2"/>
          <p:cNvPicPr>
            <a:picLocks noGrp="1" noChangeAspect="1" noChangeArrowheads="1"/>
          </p:cNvPicPr>
          <p:nvPr>
            <p:ph idx="1"/>
          </p:nvPr>
        </p:nvPicPr>
        <p:blipFill rotWithShape="1">
          <a:blip r:embed="rId2" cstate="print"/>
          <a:srcRect l="10719" t="6320"/>
          <a:stretch/>
        </p:blipFill>
        <p:spPr bwMode="auto">
          <a:xfrm>
            <a:off x="685800" y="1770964"/>
            <a:ext cx="3173248" cy="4789963"/>
          </a:xfrm>
          <a:prstGeom prst="rect">
            <a:avLst/>
          </a:prstGeom>
          <a:noFill/>
          <a:ln w="9525">
            <a:noFill/>
            <a:miter lim="800000"/>
            <a:headEnd/>
            <a:tailEnd/>
          </a:ln>
        </p:spPr>
      </p:pic>
      <p:sp>
        <p:nvSpPr>
          <p:cNvPr id="5" name="Oval 4"/>
          <p:cNvSpPr/>
          <p:nvPr/>
        </p:nvSpPr>
        <p:spPr>
          <a:xfrm>
            <a:off x="685800" y="1905000"/>
            <a:ext cx="1447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1"/>
            <a:endCxn id="5" idx="6"/>
          </p:cNvCxnSpPr>
          <p:nvPr/>
        </p:nvCxnSpPr>
        <p:spPr>
          <a:xfrm flipH="1">
            <a:off x="2133600" y="1770966"/>
            <a:ext cx="1219200" cy="4388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52800" y="1447800"/>
            <a:ext cx="2209800" cy="646331"/>
          </a:xfrm>
          <a:prstGeom prst="rect">
            <a:avLst/>
          </a:prstGeom>
          <a:solidFill>
            <a:schemeClr val="bg1"/>
          </a:solidFill>
          <a:ln>
            <a:solidFill>
              <a:srgbClr val="C00000"/>
            </a:solidFill>
          </a:ln>
        </p:spPr>
        <p:txBody>
          <a:bodyPr wrap="square" rtlCol="0">
            <a:spAutoFit/>
          </a:bodyPr>
          <a:lstStyle/>
          <a:p>
            <a:r>
              <a:rPr lang="en-US" dirty="0" smtClean="0"/>
              <a:t>1- Select Page Layout, Margins</a:t>
            </a:r>
            <a:endParaRPr lang="en-US" dirty="0"/>
          </a:p>
        </p:txBody>
      </p:sp>
      <p:sp>
        <p:nvSpPr>
          <p:cNvPr id="12" name="Oval 11"/>
          <p:cNvSpPr/>
          <p:nvPr/>
        </p:nvSpPr>
        <p:spPr>
          <a:xfrm>
            <a:off x="990600" y="3124200"/>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4" idx="1"/>
            <a:endCxn id="12" idx="6"/>
          </p:cNvCxnSpPr>
          <p:nvPr/>
        </p:nvCxnSpPr>
        <p:spPr>
          <a:xfrm flipH="1">
            <a:off x="2438400" y="3128665"/>
            <a:ext cx="914400" cy="2241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2667000"/>
            <a:ext cx="1600200" cy="923330"/>
          </a:xfrm>
          <a:prstGeom prst="rect">
            <a:avLst/>
          </a:prstGeom>
          <a:solidFill>
            <a:schemeClr val="bg1"/>
          </a:solidFill>
          <a:ln>
            <a:solidFill>
              <a:srgbClr val="C00000"/>
            </a:solidFill>
          </a:ln>
        </p:spPr>
        <p:txBody>
          <a:bodyPr wrap="square" rtlCol="0">
            <a:spAutoFit/>
          </a:bodyPr>
          <a:lstStyle/>
          <a:p>
            <a:r>
              <a:rPr lang="en-US" dirty="0" smtClean="0"/>
              <a:t>2- Choose the desired margins</a:t>
            </a:r>
            <a:endParaRPr lang="en-US" dirty="0"/>
          </a:p>
        </p:txBody>
      </p:sp>
      <p:sp>
        <p:nvSpPr>
          <p:cNvPr id="15" name="Oval 14"/>
          <p:cNvSpPr/>
          <p:nvPr/>
        </p:nvSpPr>
        <p:spPr>
          <a:xfrm>
            <a:off x="1066800" y="6172200"/>
            <a:ext cx="1447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7" idx="1"/>
            <a:endCxn id="15" idx="6"/>
          </p:cNvCxnSpPr>
          <p:nvPr/>
        </p:nvCxnSpPr>
        <p:spPr>
          <a:xfrm flipH="1">
            <a:off x="2514600" y="6243935"/>
            <a:ext cx="838200" cy="1568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2800" y="5782270"/>
            <a:ext cx="3200400" cy="923330"/>
          </a:xfrm>
          <a:prstGeom prst="rect">
            <a:avLst/>
          </a:prstGeom>
          <a:solidFill>
            <a:schemeClr val="bg1"/>
          </a:solidFill>
          <a:ln>
            <a:solidFill>
              <a:srgbClr val="C00000"/>
            </a:solidFill>
          </a:ln>
        </p:spPr>
        <p:txBody>
          <a:bodyPr wrap="square" rtlCol="0">
            <a:spAutoFit/>
          </a:bodyPr>
          <a:lstStyle/>
          <a:p>
            <a:r>
              <a:rPr lang="en-US" dirty="0" smtClean="0"/>
              <a:t>You can also set each margin separately by using Custom Margins</a:t>
            </a:r>
            <a:endParaRPr lang="en-US" dirty="0"/>
          </a:p>
        </p:txBody>
      </p:sp>
      <p:pic>
        <p:nvPicPr>
          <p:cNvPr id="2051" name="Picture 3"/>
          <p:cNvPicPr>
            <a:picLocks noChangeAspect="1" noChangeArrowheads="1"/>
          </p:cNvPicPr>
          <p:nvPr/>
        </p:nvPicPr>
        <p:blipFill rotWithShape="1">
          <a:blip r:embed="rId3" cstate="print"/>
          <a:srcRect l="2217" t="2469" r="75000" b="69444"/>
          <a:stretch/>
        </p:blipFill>
        <p:spPr bwMode="auto">
          <a:xfrm>
            <a:off x="5456902" y="2386012"/>
            <a:ext cx="3610897" cy="2871787"/>
          </a:xfrm>
          <a:prstGeom prst="rect">
            <a:avLst/>
          </a:prstGeom>
          <a:noFill/>
          <a:ln w="9525">
            <a:noFill/>
            <a:miter lim="800000"/>
            <a:headEnd/>
            <a:tailEnd/>
          </a:ln>
        </p:spPr>
      </p:pic>
      <p:sp>
        <p:nvSpPr>
          <p:cNvPr id="22" name="Oval 21"/>
          <p:cNvSpPr/>
          <p:nvPr/>
        </p:nvSpPr>
        <p:spPr>
          <a:xfrm>
            <a:off x="6477000" y="2590800"/>
            <a:ext cx="6858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24" idx="0"/>
            <a:endCxn id="22" idx="4"/>
          </p:cNvCxnSpPr>
          <p:nvPr/>
        </p:nvCxnSpPr>
        <p:spPr>
          <a:xfrm flipV="1">
            <a:off x="6553200" y="3276600"/>
            <a:ext cx="266700" cy="1371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0" y="4648200"/>
            <a:ext cx="2438400" cy="923330"/>
          </a:xfrm>
          <a:prstGeom prst="rect">
            <a:avLst/>
          </a:prstGeom>
          <a:solidFill>
            <a:schemeClr val="bg1"/>
          </a:solidFill>
          <a:ln>
            <a:solidFill>
              <a:srgbClr val="C00000"/>
            </a:solidFill>
          </a:ln>
        </p:spPr>
        <p:txBody>
          <a:bodyPr wrap="square" rtlCol="0">
            <a:spAutoFit/>
          </a:bodyPr>
          <a:lstStyle/>
          <a:p>
            <a:r>
              <a:rPr lang="en-US" dirty="0" smtClean="0"/>
              <a:t>You can also change the orientation from portrait to landscape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Equations and Symbols</a:t>
            </a:r>
            <a:endParaRPr lang="en-US" dirty="0"/>
          </a:p>
        </p:txBody>
      </p:sp>
      <p:pic>
        <p:nvPicPr>
          <p:cNvPr id="3075" name="Picture 3"/>
          <p:cNvPicPr>
            <a:picLocks noGrp="1" noChangeAspect="1" noChangeArrowheads="1"/>
          </p:cNvPicPr>
          <p:nvPr>
            <p:ph idx="1"/>
          </p:nvPr>
        </p:nvPicPr>
        <p:blipFill>
          <a:blip r:embed="rId2" cstate="print"/>
          <a:srcRect l="5707" r="19509" b="23698"/>
          <a:stretch>
            <a:fillRect/>
          </a:stretch>
        </p:blipFill>
        <p:spPr bwMode="auto">
          <a:xfrm>
            <a:off x="381000" y="1371599"/>
            <a:ext cx="8763000" cy="5029201"/>
          </a:xfrm>
          <a:prstGeom prst="rect">
            <a:avLst/>
          </a:prstGeom>
          <a:noFill/>
          <a:ln w="9525">
            <a:noFill/>
            <a:miter lim="800000"/>
            <a:headEnd/>
            <a:tailEnd/>
          </a:ln>
        </p:spPr>
      </p:pic>
      <p:sp>
        <p:nvSpPr>
          <p:cNvPr id="6" name="Oval 5"/>
          <p:cNvSpPr/>
          <p:nvPr/>
        </p:nvSpPr>
        <p:spPr>
          <a:xfrm>
            <a:off x="6019800" y="1600200"/>
            <a:ext cx="9906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8" idx="3"/>
            <a:endCxn id="6" idx="3"/>
          </p:cNvCxnSpPr>
          <p:nvPr/>
        </p:nvCxnSpPr>
        <p:spPr>
          <a:xfrm flipV="1">
            <a:off x="4191000" y="2185567"/>
            <a:ext cx="1973870" cy="4997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2362200"/>
            <a:ext cx="2209800" cy="646331"/>
          </a:xfrm>
          <a:prstGeom prst="rect">
            <a:avLst/>
          </a:prstGeom>
          <a:solidFill>
            <a:schemeClr val="bg1"/>
          </a:solidFill>
          <a:ln>
            <a:solidFill>
              <a:srgbClr val="C00000"/>
            </a:solidFill>
          </a:ln>
        </p:spPr>
        <p:txBody>
          <a:bodyPr wrap="square" rtlCol="0">
            <a:spAutoFit/>
          </a:bodyPr>
          <a:lstStyle/>
          <a:p>
            <a:r>
              <a:rPr lang="en-US" dirty="0" smtClean="0"/>
              <a:t>1- Select Insert, Equation</a:t>
            </a:r>
            <a:endParaRPr lang="en-US" dirty="0"/>
          </a:p>
        </p:txBody>
      </p:sp>
      <p:sp>
        <p:nvSpPr>
          <p:cNvPr id="19" name="Oval 18"/>
          <p:cNvSpPr/>
          <p:nvPr/>
        </p:nvSpPr>
        <p:spPr>
          <a:xfrm>
            <a:off x="6324600" y="29718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21" idx="3"/>
            <a:endCxn id="19" idx="2"/>
          </p:cNvCxnSpPr>
          <p:nvPr/>
        </p:nvCxnSpPr>
        <p:spPr>
          <a:xfrm flipV="1">
            <a:off x="5105400" y="3200400"/>
            <a:ext cx="1219200" cy="4132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43200" y="3429000"/>
            <a:ext cx="2362200" cy="369332"/>
          </a:xfrm>
          <a:prstGeom prst="rect">
            <a:avLst/>
          </a:prstGeom>
          <a:solidFill>
            <a:schemeClr val="bg1"/>
          </a:solidFill>
          <a:ln>
            <a:solidFill>
              <a:srgbClr val="C00000"/>
            </a:solidFill>
          </a:ln>
        </p:spPr>
        <p:txBody>
          <a:bodyPr wrap="square" rtlCol="0">
            <a:spAutoFit/>
          </a:bodyPr>
          <a:lstStyle/>
          <a:p>
            <a:r>
              <a:rPr lang="en-US" dirty="0" smtClean="0"/>
              <a:t>2- Select an equation</a:t>
            </a:r>
            <a:endParaRPr lang="en-US" dirty="0"/>
          </a:p>
        </p:txBody>
      </p:sp>
      <p:pic>
        <p:nvPicPr>
          <p:cNvPr id="3076" name="Picture 4"/>
          <p:cNvPicPr>
            <a:picLocks noChangeAspect="1" noChangeArrowheads="1"/>
          </p:cNvPicPr>
          <p:nvPr/>
        </p:nvPicPr>
        <p:blipFill>
          <a:blip r:embed="rId3" cstate="print"/>
          <a:srcRect l="40000" t="3704" r="40000" b="62222"/>
          <a:stretch>
            <a:fillRect/>
          </a:stretch>
        </p:blipFill>
        <p:spPr bwMode="auto">
          <a:xfrm>
            <a:off x="0" y="4010025"/>
            <a:ext cx="2971800" cy="2847975"/>
          </a:xfrm>
          <a:prstGeom prst="rect">
            <a:avLst/>
          </a:prstGeom>
          <a:noFill/>
          <a:ln w="9525">
            <a:noFill/>
            <a:miter lim="800000"/>
            <a:headEnd/>
            <a:tailEnd/>
          </a:ln>
        </p:spPr>
      </p:pic>
      <p:sp>
        <p:nvSpPr>
          <p:cNvPr id="29" name="Oval 28"/>
          <p:cNvSpPr/>
          <p:nvPr/>
        </p:nvSpPr>
        <p:spPr>
          <a:xfrm>
            <a:off x="533400" y="5715000"/>
            <a:ext cx="838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31" idx="1"/>
            <a:endCxn id="29" idx="6"/>
          </p:cNvCxnSpPr>
          <p:nvPr/>
        </p:nvCxnSpPr>
        <p:spPr>
          <a:xfrm flipH="1">
            <a:off x="1371600" y="5033665"/>
            <a:ext cx="1905000" cy="9099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76600" y="4572000"/>
            <a:ext cx="2133600" cy="923330"/>
          </a:xfrm>
          <a:prstGeom prst="rect">
            <a:avLst/>
          </a:prstGeom>
          <a:solidFill>
            <a:schemeClr val="bg1"/>
          </a:solidFill>
          <a:ln>
            <a:solidFill>
              <a:srgbClr val="C00000"/>
            </a:solidFill>
          </a:ln>
        </p:spPr>
        <p:txBody>
          <a:bodyPr wrap="square" rtlCol="0">
            <a:spAutoFit/>
          </a:bodyPr>
          <a:lstStyle/>
          <a:p>
            <a:r>
              <a:rPr lang="en-US" dirty="0" smtClean="0"/>
              <a:t>3- Select and replace the variables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Automatic Updates</a:t>
            </a:r>
            <a:endParaRPr lang="en-US" dirty="0"/>
          </a:p>
        </p:txBody>
      </p:sp>
      <p:pic>
        <p:nvPicPr>
          <p:cNvPr id="45058" name="Picture 2"/>
          <p:cNvPicPr>
            <a:picLocks noChangeAspect="1" noChangeArrowheads="1"/>
          </p:cNvPicPr>
          <p:nvPr/>
        </p:nvPicPr>
        <p:blipFill rotWithShape="1">
          <a:blip r:embed="rId2" cstate="print"/>
          <a:srcRect l="5201" t="16333"/>
          <a:stretch/>
        </p:blipFill>
        <p:spPr bwMode="auto">
          <a:xfrm>
            <a:off x="685800" y="1757362"/>
            <a:ext cx="8334375" cy="1195387"/>
          </a:xfrm>
          <a:prstGeom prst="rect">
            <a:avLst/>
          </a:prstGeom>
          <a:noFill/>
          <a:ln w="9525">
            <a:noFill/>
            <a:miter lim="800000"/>
            <a:headEnd/>
            <a:tailEnd/>
          </a:ln>
        </p:spPr>
      </p:pic>
      <p:sp>
        <p:nvSpPr>
          <p:cNvPr id="7" name="Oval 6"/>
          <p:cNvSpPr/>
          <p:nvPr/>
        </p:nvSpPr>
        <p:spPr>
          <a:xfrm>
            <a:off x="6553200" y="2057400"/>
            <a:ext cx="1447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9" idx="3"/>
            <a:endCxn id="7" idx="2"/>
          </p:cNvCxnSpPr>
          <p:nvPr/>
        </p:nvCxnSpPr>
        <p:spPr>
          <a:xfrm>
            <a:off x="5029200" y="2228166"/>
            <a:ext cx="1524000" cy="1340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24200" y="1905000"/>
            <a:ext cx="1905000" cy="646331"/>
          </a:xfrm>
          <a:prstGeom prst="rect">
            <a:avLst/>
          </a:prstGeom>
          <a:solidFill>
            <a:schemeClr val="bg1"/>
          </a:solidFill>
          <a:ln>
            <a:solidFill>
              <a:srgbClr val="C00000"/>
            </a:solidFill>
          </a:ln>
        </p:spPr>
        <p:txBody>
          <a:bodyPr wrap="square" rtlCol="0">
            <a:spAutoFit/>
          </a:bodyPr>
          <a:lstStyle/>
          <a:p>
            <a:r>
              <a:rPr lang="en-US" dirty="0" smtClean="0"/>
              <a:t>1- Select Insert, Date &amp; Time</a:t>
            </a:r>
            <a:endParaRPr lang="en-US" dirty="0"/>
          </a:p>
        </p:txBody>
      </p:sp>
      <p:pic>
        <p:nvPicPr>
          <p:cNvPr id="45059" name="Picture 3"/>
          <p:cNvPicPr>
            <a:picLocks noChangeAspect="1" noChangeArrowheads="1"/>
          </p:cNvPicPr>
          <p:nvPr/>
        </p:nvPicPr>
        <p:blipFill>
          <a:blip r:embed="rId3" cstate="print"/>
          <a:srcRect/>
          <a:stretch>
            <a:fillRect/>
          </a:stretch>
        </p:blipFill>
        <p:spPr bwMode="auto">
          <a:xfrm>
            <a:off x="2057400" y="3200400"/>
            <a:ext cx="5086350" cy="3448050"/>
          </a:xfrm>
          <a:prstGeom prst="rect">
            <a:avLst/>
          </a:prstGeom>
          <a:noFill/>
          <a:ln w="9525">
            <a:noFill/>
            <a:miter lim="800000"/>
            <a:headEnd/>
            <a:tailEnd/>
          </a:ln>
        </p:spPr>
      </p:pic>
      <p:sp>
        <p:nvSpPr>
          <p:cNvPr id="18" name="Oval 17"/>
          <p:cNvSpPr/>
          <p:nvPr/>
        </p:nvSpPr>
        <p:spPr>
          <a:xfrm>
            <a:off x="4953000" y="5943600"/>
            <a:ext cx="14478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20" idx="3"/>
            <a:endCxn id="18" idx="2"/>
          </p:cNvCxnSpPr>
          <p:nvPr/>
        </p:nvCxnSpPr>
        <p:spPr>
          <a:xfrm flipV="1">
            <a:off x="3657600" y="6248400"/>
            <a:ext cx="1295400" cy="446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600" y="5791200"/>
            <a:ext cx="3429000" cy="923330"/>
          </a:xfrm>
          <a:prstGeom prst="rect">
            <a:avLst/>
          </a:prstGeom>
          <a:solidFill>
            <a:schemeClr val="bg1"/>
          </a:solidFill>
          <a:ln>
            <a:solidFill>
              <a:srgbClr val="C00000"/>
            </a:solidFill>
          </a:ln>
        </p:spPr>
        <p:txBody>
          <a:bodyPr wrap="square" rtlCol="0">
            <a:spAutoFit/>
          </a:bodyPr>
          <a:lstStyle/>
          <a:p>
            <a:r>
              <a:rPr lang="en-US" dirty="0" smtClean="0"/>
              <a:t>2- Choose the desired format, tick Update automatically, and then press OK</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Citations and Bibliography</a:t>
            </a:r>
            <a:endParaRPr lang="en-US" dirty="0"/>
          </a:p>
        </p:txBody>
      </p:sp>
      <p:pic>
        <p:nvPicPr>
          <p:cNvPr id="1026" name="Picture 2"/>
          <p:cNvPicPr>
            <a:picLocks noGrp="1" noChangeAspect="1" noChangeArrowheads="1"/>
          </p:cNvPicPr>
          <p:nvPr>
            <p:ph idx="1"/>
          </p:nvPr>
        </p:nvPicPr>
        <p:blipFill rotWithShape="1">
          <a:blip r:embed="rId2" cstate="print"/>
          <a:srcRect l="2629" t="2291" r="60421" b="72724"/>
          <a:stretch/>
        </p:blipFill>
        <p:spPr bwMode="auto">
          <a:xfrm>
            <a:off x="722670" y="1728788"/>
            <a:ext cx="5872247" cy="223361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2159" t="27276" r="32158" b="30433"/>
          <a:stretch>
            <a:fillRect/>
          </a:stretch>
        </p:blipFill>
        <p:spPr bwMode="auto">
          <a:xfrm>
            <a:off x="3657600" y="3200400"/>
            <a:ext cx="5486400" cy="3657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Citations and Bibliography (cont’d)</a:t>
            </a:r>
            <a:endParaRPr lang="en-US" dirty="0"/>
          </a:p>
        </p:txBody>
      </p:sp>
      <p:pic>
        <p:nvPicPr>
          <p:cNvPr id="2051" name="Picture 3"/>
          <p:cNvPicPr>
            <a:picLocks noGrp="1" noChangeAspect="1" noChangeArrowheads="1"/>
          </p:cNvPicPr>
          <p:nvPr>
            <p:ph idx="1"/>
          </p:nvPr>
        </p:nvPicPr>
        <p:blipFill>
          <a:blip r:embed="rId2" cstate="print"/>
          <a:srcRect l="12335" t="844" r="47026" b="44530"/>
          <a:stretch>
            <a:fillRect/>
          </a:stretch>
        </p:blipFill>
        <p:spPr bwMode="auto">
          <a:xfrm>
            <a:off x="533400" y="1676400"/>
            <a:ext cx="5562600" cy="420586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13528" t="2532" r="65823" b="73417"/>
          <a:stretch>
            <a:fillRect/>
          </a:stretch>
        </p:blipFill>
        <p:spPr bwMode="auto">
          <a:xfrm>
            <a:off x="4876800" y="3733800"/>
            <a:ext cx="3954379" cy="259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Ribbon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393" y="2514598"/>
            <a:ext cx="722020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2827" y="3505200"/>
            <a:ext cx="989373" cy="369332"/>
          </a:xfrm>
          <a:prstGeom prst="rect">
            <a:avLst/>
          </a:prstGeom>
          <a:noFill/>
        </p:spPr>
        <p:txBody>
          <a:bodyPr wrap="none" rtlCol="0">
            <a:spAutoFit/>
          </a:bodyPr>
          <a:lstStyle/>
          <a:p>
            <a:r>
              <a:rPr lang="en-US" dirty="0" smtClean="0"/>
              <a:t>Buttons</a:t>
            </a:r>
            <a:endParaRPr lang="en-US" dirty="0"/>
          </a:p>
        </p:txBody>
      </p:sp>
      <p:sp>
        <p:nvSpPr>
          <p:cNvPr id="9" name="Right Arrow 8"/>
          <p:cNvSpPr/>
          <p:nvPr/>
        </p:nvSpPr>
        <p:spPr>
          <a:xfrm>
            <a:off x="1333500" y="2481260"/>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545618" y="2438400"/>
            <a:ext cx="673582" cy="369332"/>
          </a:xfrm>
          <a:prstGeom prst="rect">
            <a:avLst/>
          </a:prstGeom>
          <a:noFill/>
        </p:spPr>
        <p:txBody>
          <a:bodyPr wrap="none" rtlCol="0">
            <a:spAutoFit/>
          </a:bodyPr>
          <a:lstStyle/>
          <a:p>
            <a:r>
              <a:rPr lang="en-US" dirty="0" smtClean="0"/>
              <a:t>Tabs</a:t>
            </a:r>
            <a:endParaRPr lang="en-US" dirty="0"/>
          </a:p>
        </p:txBody>
      </p:sp>
      <p:sp>
        <p:nvSpPr>
          <p:cNvPr id="13" name="Right Arrow 12"/>
          <p:cNvSpPr/>
          <p:nvPr/>
        </p:nvSpPr>
        <p:spPr>
          <a:xfrm rot="16200000">
            <a:off x="3752850" y="4191000"/>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p:cNvSpPr txBox="1"/>
          <p:nvPr/>
        </p:nvSpPr>
        <p:spPr>
          <a:xfrm>
            <a:off x="3352800" y="4648200"/>
            <a:ext cx="1370888" cy="369332"/>
          </a:xfrm>
          <a:prstGeom prst="rect">
            <a:avLst/>
          </a:prstGeom>
          <a:noFill/>
        </p:spPr>
        <p:txBody>
          <a:bodyPr wrap="none" rtlCol="0">
            <a:spAutoFit/>
          </a:bodyPr>
          <a:lstStyle/>
          <a:p>
            <a:r>
              <a:rPr lang="en-US" dirty="0" smtClean="0"/>
              <a:t>Font Group</a:t>
            </a:r>
            <a:endParaRPr lang="en-US" dirty="0"/>
          </a:p>
        </p:txBody>
      </p:sp>
      <p:sp>
        <p:nvSpPr>
          <p:cNvPr id="15" name="Right Arrow 14"/>
          <p:cNvSpPr/>
          <p:nvPr/>
        </p:nvSpPr>
        <p:spPr>
          <a:xfrm rot="16200000">
            <a:off x="5048250" y="4171951"/>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p:cNvSpPr txBox="1"/>
          <p:nvPr/>
        </p:nvSpPr>
        <p:spPr>
          <a:xfrm>
            <a:off x="5486400" y="4191000"/>
            <a:ext cx="2571538" cy="369332"/>
          </a:xfrm>
          <a:prstGeom prst="rect">
            <a:avLst/>
          </a:prstGeom>
          <a:noFill/>
        </p:spPr>
        <p:txBody>
          <a:bodyPr wrap="none" rtlCol="0">
            <a:spAutoFit/>
          </a:bodyPr>
          <a:lstStyle/>
          <a:p>
            <a:r>
              <a:rPr lang="en-US" dirty="0" smtClean="0"/>
              <a:t>Dialogue Box Launcher</a:t>
            </a:r>
            <a:endParaRPr lang="en-US" dirty="0"/>
          </a:p>
        </p:txBody>
      </p:sp>
      <p:sp>
        <p:nvSpPr>
          <p:cNvPr id="17" name="Right Arrow 16"/>
          <p:cNvSpPr/>
          <p:nvPr/>
        </p:nvSpPr>
        <p:spPr>
          <a:xfrm rot="10800000" flipH="1">
            <a:off x="2400300" y="3562351"/>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1295400" y="1447800"/>
            <a:ext cx="6400800" cy="5081745"/>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774" y="1447800"/>
            <a:ext cx="6514809"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57200"/>
            <a:ext cx="8229600" cy="1066800"/>
          </a:xfrm>
        </p:spPr>
        <p:txBody>
          <a:bodyPr/>
          <a:lstStyle/>
          <a:p>
            <a:r>
              <a:rPr lang="en-US" dirty="0" smtClean="0"/>
              <a:t>Text Area</a:t>
            </a:r>
            <a:endParaRPr lang="en-US" dirty="0"/>
          </a:p>
        </p:txBody>
      </p:sp>
      <p:grpSp>
        <p:nvGrpSpPr>
          <p:cNvPr id="9" name="Group 8"/>
          <p:cNvGrpSpPr/>
          <p:nvPr/>
        </p:nvGrpSpPr>
        <p:grpSpPr>
          <a:xfrm>
            <a:off x="5715000" y="3512403"/>
            <a:ext cx="2133600" cy="1516797"/>
            <a:chOff x="5715000" y="2971800"/>
            <a:chExt cx="2133600" cy="1516797"/>
          </a:xfrm>
        </p:grpSpPr>
        <p:sp>
          <p:nvSpPr>
            <p:cNvPr id="5" name="Oval 4"/>
            <p:cNvSpPr/>
            <p:nvPr/>
          </p:nvSpPr>
          <p:spPr>
            <a:xfrm>
              <a:off x="7315200" y="2971800"/>
              <a:ext cx="533400" cy="914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2"/>
            </p:cNvCxnSpPr>
            <p:nvPr/>
          </p:nvCxnSpPr>
          <p:spPr>
            <a:xfrm flipV="1">
              <a:off x="6553200" y="3429000"/>
              <a:ext cx="7620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3657600"/>
              <a:ext cx="1524000" cy="830997"/>
            </a:xfrm>
            <a:prstGeom prst="rect">
              <a:avLst/>
            </a:prstGeom>
            <a:noFill/>
          </p:spPr>
          <p:txBody>
            <a:bodyPr wrap="square" rtlCol="0">
              <a:spAutoFit/>
            </a:bodyPr>
            <a:lstStyle/>
            <a:p>
              <a:r>
                <a:rPr lang="en-US" sz="2400" dirty="0" smtClean="0"/>
                <a:t>Vertical Scroll Bar</a:t>
              </a:r>
              <a:endParaRPr lang="en-US" sz="2400" dirty="0"/>
            </a:p>
          </p:txBody>
        </p:sp>
      </p:grpSp>
      <p:grpSp>
        <p:nvGrpSpPr>
          <p:cNvPr id="14" name="Group 13"/>
          <p:cNvGrpSpPr/>
          <p:nvPr/>
        </p:nvGrpSpPr>
        <p:grpSpPr>
          <a:xfrm>
            <a:off x="2133600" y="5257800"/>
            <a:ext cx="5486400" cy="990600"/>
            <a:chOff x="1828800" y="5410200"/>
            <a:chExt cx="5029200" cy="990600"/>
          </a:xfrm>
        </p:grpSpPr>
        <p:sp>
          <p:nvSpPr>
            <p:cNvPr id="10" name="Oval 9"/>
            <p:cNvSpPr/>
            <p:nvPr/>
          </p:nvSpPr>
          <p:spPr>
            <a:xfrm>
              <a:off x="1828800" y="5943600"/>
              <a:ext cx="33528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0" idx="7"/>
            </p:cNvCxnSpPr>
            <p:nvPr/>
          </p:nvCxnSpPr>
          <p:spPr>
            <a:xfrm rot="10800000" flipV="1">
              <a:off x="4690594" y="5867399"/>
              <a:ext cx="719607" cy="1431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4000" y="5410200"/>
              <a:ext cx="1524000" cy="830997"/>
            </a:xfrm>
            <a:prstGeom prst="rect">
              <a:avLst/>
            </a:prstGeom>
            <a:noFill/>
          </p:spPr>
          <p:txBody>
            <a:bodyPr wrap="square" rtlCol="0">
              <a:spAutoFit/>
            </a:bodyPr>
            <a:lstStyle/>
            <a:p>
              <a:r>
                <a:rPr lang="en-US" sz="2400" dirty="0" smtClean="0"/>
                <a:t>Horizontal Scroll Bar</a:t>
              </a:r>
              <a:endParaRPr lang="en-US" sz="2400" dirty="0"/>
            </a:p>
          </p:txBody>
        </p:sp>
      </p:grpSp>
      <p:sp>
        <p:nvSpPr>
          <p:cNvPr id="15" name="Oval 14"/>
          <p:cNvSpPr/>
          <p:nvPr/>
        </p:nvSpPr>
        <p:spPr>
          <a:xfrm>
            <a:off x="5867400" y="6096000"/>
            <a:ext cx="1676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5" idx="7"/>
          </p:cNvCxnSpPr>
          <p:nvPr/>
        </p:nvCxnSpPr>
        <p:spPr>
          <a:xfrm rot="10800000" flipV="1">
            <a:off x="7298298" y="5791200"/>
            <a:ext cx="626503" cy="36059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01000" y="5574268"/>
            <a:ext cx="1143000" cy="369332"/>
          </a:xfrm>
          <a:prstGeom prst="rect">
            <a:avLst/>
          </a:prstGeom>
          <a:noFill/>
        </p:spPr>
        <p:txBody>
          <a:bodyPr wrap="square" rtlCol="0">
            <a:spAutoFit/>
          </a:bodyPr>
          <a:lstStyle/>
          <a:p>
            <a:r>
              <a:rPr lang="en-US" dirty="0" smtClean="0"/>
              <a:t>Zoom Bar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Undo &amp; Redo</a:t>
            </a:r>
            <a:endParaRPr lang="en-US" dirty="0"/>
          </a:p>
        </p:txBody>
      </p:sp>
      <p:sp>
        <p:nvSpPr>
          <p:cNvPr id="3" name="Content Placeholder 2"/>
          <p:cNvSpPr>
            <a:spLocks noGrp="1"/>
          </p:cNvSpPr>
          <p:nvPr>
            <p:ph idx="1"/>
          </p:nvPr>
        </p:nvSpPr>
        <p:spPr>
          <a:xfrm>
            <a:off x="304800" y="1554163"/>
            <a:ext cx="8686800" cy="1036638"/>
          </a:xfrm>
        </p:spPr>
        <p:txBody>
          <a:bodyPr>
            <a:normAutofit fontScale="85000" lnSpcReduction="20000"/>
          </a:bodyPr>
          <a:lstStyle/>
          <a:p>
            <a:r>
              <a:rPr lang="en-US" dirty="0" smtClean="0"/>
              <a:t>You can quickly reverse most commands you execute by using Undo. If you then change your mind again, and want to reapply a command, you can use Redo.</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420"/>
            <a:ext cx="4114799" cy="238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657671"/>
            <a:ext cx="8686800" cy="1200329"/>
          </a:xfrm>
          <a:prstGeom prst="rect">
            <a:avLst/>
          </a:prstGeom>
          <a:noFill/>
        </p:spPr>
        <p:txBody>
          <a:bodyPr wrap="square" rtlCol="0">
            <a:spAutoFit/>
          </a:bodyPr>
          <a:lstStyle/>
          <a:p>
            <a:pPr marL="342900" indent="-342900"/>
            <a:r>
              <a:rPr lang="en-US" b="1" dirty="0" smtClean="0"/>
              <a:t>Example:</a:t>
            </a:r>
          </a:p>
          <a:p>
            <a:pPr marL="342900" indent="-342900">
              <a:buFont typeface="+mj-lt"/>
              <a:buAutoNum type="arabicPeriod"/>
            </a:pPr>
            <a:r>
              <a:rPr lang="en-US" dirty="0" smtClean="0"/>
              <a:t>Click the Undo button on the Quick Access menu. The typing disappears.</a:t>
            </a:r>
          </a:p>
          <a:p>
            <a:pPr marL="342900" indent="-342900">
              <a:buFont typeface="+mj-lt"/>
              <a:buAutoNum type="arabicPeriod"/>
            </a:pPr>
            <a:r>
              <a:rPr lang="en-US" dirty="0" smtClean="0"/>
              <a:t>Click the Redo button on the Quick Access menu. The typing reappears.</a:t>
            </a:r>
          </a:p>
          <a:p>
            <a:endParaRPr lang="en-US" dirty="0"/>
          </a:p>
        </p:txBody>
      </p:sp>
      <p:sp>
        <p:nvSpPr>
          <p:cNvPr id="7" name="Right Arrow 6"/>
          <p:cNvSpPr/>
          <p:nvPr/>
        </p:nvSpPr>
        <p:spPr>
          <a:xfrm rot="5400000" flipV="1">
            <a:off x="3372562" y="2914650"/>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p:cNvSpPr txBox="1"/>
          <p:nvPr/>
        </p:nvSpPr>
        <p:spPr>
          <a:xfrm>
            <a:off x="3200400" y="2514600"/>
            <a:ext cx="753732" cy="369332"/>
          </a:xfrm>
          <a:prstGeom prst="rect">
            <a:avLst/>
          </a:prstGeom>
          <a:noFill/>
        </p:spPr>
        <p:txBody>
          <a:bodyPr wrap="none" rtlCol="0">
            <a:spAutoFit/>
          </a:bodyPr>
          <a:lstStyle/>
          <a:p>
            <a:r>
              <a:rPr lang="en-US" dirty="0" smtClean="0"/>
              <a:t>Undo</a:t>
            </a:r>
            <a:endParaRPr lang="en-US" dirty="0"/>
          </a:p>
        </p:txBody>
      </p:sp>
      <p:sp>
        <p:nvSpPr>
          <p:cNvPr id="9" name="Right Arrow 8"/>
          <p:cNvSpPr/>
          <p:nvPr/>
        </p:nvSpPr>
        <p:spPr>
          <a:xfrm rot="5400000" flipV="1">
            <a:off x="3982162" y="2914650"/>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3810000" y="2514600"/>
            <a:ext cx="716863" cy="369332"/>
          </a:xfrm>
          <a:prstGeom prst="rect">
            <a:avLst/>
          </a:prstGeom>
          <a:noFill/>
        </p:spPr>
        <p:txBody>
          <a:bodyPr wrap="none" rtlCol="0">
            <a:spAutoFit/>
          </a:bodyPr>
          <a:lstStyle/>
          <a:p>
            <a:r>
              <a:rPr lang="en-US" dirty="0" smtClean="0"/>
              <a:t>Redo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View</a:t>
            </a:r>
            <a:endParaRPr lang="en-US" dirty="0"/>
          </a:p>
        </p:txBody>
      </p:sp>
      <p:sp>
        <p:nvSpPr>
          <p:cNvPr id="3" name="Content Placeholder 2"/>
          <p:cNvSpPr>
            <a:spLocks noGrp="1"/>
          </p:cNvSpPr>
          <p:nvPr>
            <p:ph idx="1"/>
          </p:nvPr>
        </p:nvSpPr>
        <p:spPr>
          <a:xfrm>
            <a:off x="0" y="2971800"/>
            <a:ext cx="9144000" cy="3886200"/>
          </a:xfrm>
        </p:spPr>
        <p:txBody>
          <a:bodyPr>
            <a:normAutofit fontScale="70000" lnSpcReduction="20000"/>
          </a:bodyPr>
          <a:lstStyle/>
          <a:p>
            <a:r>
              <a:rPr lang="en-US" i="1" dirty="0" smtClean="0"/>
              <a:t>Draft View</a:t>
            </a:r>
          </a:p>
          <a:p>
            <a:pPr lvl="1"/>
            <a:r>
              <a:rPr lang="en-US" dirty="0" smtClean="0"/>
              <a:t>Draft view is the most frequently used view. You use Draft view to quickly edit your document.</a:t>
            </a:r>
          </a:p>
          <a:p>
            <a:r>
              <a:rPr lang="en-US" i="1" dirty="0" smtClean="0"/>
              <a:t>Web Layout</a:t>
            </a:r>
          </a:p>
          <a:p>
            <a:pPr lvl="1"/>
            <a:r>
              <a:rPr lang="en-US" dirty="0" smtClean="0"/>
              <a:t>Web Layout view enables you to see your document as it would appear in a browser such as Internet Explorer.</a:t>
            </a:r>
          </a:p>
          <a:p>
            <a:r>
              <a:rPr lang="en-US" i="1" dirty="0" smtClean="0"/>
              <a:t>Print Layout</a:t>
            </a:r>
          </a:p>
          <a:p>
            <a:pPr lvl="1"/>
            <a:r>
              <a:rPr lang="en-US" dirty="0" smtClean="0"/>
              <a:t>The Print Layout view shows the document as it will look when it is printed.</a:t>
            </a:r>
          </a:p>
          <a:p>
            <a:r>
              <a:rPr lang="en-US" i="1" dirty="0" smtClean="0"/>
              <a:t>Reading Layout</a:t>
            </a:r>
          </a:p>
          <a:p>
            <a:pPr lvl="1"/>
            <a:r>
              <a:rPr lang="en-US" dirty="0" smtClean="0"/>
              <a:t>Reading Layout view formats your screen to make reading your document more comfortable.</a:t>
            </a:r>
          </a:p>
          <a:p>
            <a:r>
              <a:rPr lang="en-US" i="1" dirty="0" smtClean="0"/>
              <a:t>Outline View</a:t>
            </a:r>
          </a:p>
          <a:p>
            <a:pPr lvl="1"/>
            <a:r>
              <a:rPr lang="en-US" dirty="0" smtClean="0"/>
              <a:t>Outline view displays the document in outline form. You can display headings without the text. If you move a heading, the accompanying text moves with it.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2673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flipH="1">
            <a:off x="7239000" y="1230868"/>
            <a:ext cx="688009" cy="369332"/>
          </a:xfrm>
          <a:prstGeom prst="rect">
            <a:avLst/>
          </a:prstGeom>
          <a:noFill/>
        </p:spPr>
        <p:txBody>
          <a:bodyPr wrap="none" rtlCol="0">
            <a:spAutoFit/>
          </a:bodyPr>
          <a:lstStyle/>
          <a:p>
            <a:r>
              <a:rPr lang="en-US" dirty="0" smtClean="0"/>
              <a:t>View</a:t>
            </a:r>
            <a:endParaRPr lang="en-US" dirty="0"/>
          </a:p>
        </p:txBody>
      </p:sp>
      <p:sp>
        <p:nvSpPr>
          <p:cNvPr id="7" name="Right Arrow 6"/>
          <p:cNvSpPr/>
          <p:nvPr/>
        </p:nvSpPr>
        <p:spPr>
          <a:xfrm rot="10800000">
            <a:off x="6742473" y="1211819"/>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ight Arrow 7"/>
          <p:cNvSpPr/>
          <p:nvPr/>
        </p:nvSpPr>
        <p:spPr>
          <a:xfrm rot="10800000">
            <a:off x="3467100" y="1905000"/>
            <a:ext cx="4191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flipH="1">
            <a:off x="3886200" y="1916668"/>
            <a:ext cx="724878" cy="369332"/>
          </a:xfrm>
          <a:prstGeom prst="rect">
            <a:avLst/>
          </a:prstGeom>
          <a:noFill/>
        </p:spPr>
        <p:txBody>
          <a:bodyPr wrap="none" rtlCol="0">
            <a:spAutoFit/>
          </a:bodyPr>
          <a:lstStyle/>
          <a:p>
            <a:r>
              <a:rPr lang="en-US" dirty="0" smtClean="0"/>
              <a:t>Draft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Ruler</a:t>
            </a:r>
            <a:endParaRPr lang="en-US" dirty="0"/>
          </a:p>
        </p:txBody>
      </p:sp>
      <p:sp>
        <p:nvSpPr>
          <p:cNvPr id="3" name="Content Placeholder 2"/>
          <p:cNvSpPr>
            <a:spLocks noGrp="1"/>
          </p:cNvSpPr>
          <p:nvPr>
            <p:ph idx="1"/>
          </p:nvPr>
        </p:nvSpPr>
        <p:spPr>
          <a:xfrm>
            <a:off x="304800" y="1554163"/>
            <a:ext cx="8686800" cy="655638"/>
          </a:xfrm>
        </p:spPr>
        <p:txBody>
          <a:bodyPr/>
          <a:lstStyle/>
          <a:p>
            <a:r>
              <a:rPr lang="en-US" dirty="0" smtClean="0"/>
              <a:t>The Ruler is found below the Ribbon.</a:t>
            </a:r>
            <a:endParaRPr lang="en-US" dirty="0"/>
          </a:p>
        </p:txBody>
      </p:sp>
      <p:pic>
        <p:nvPicPr>
          <p:cNvPr id="25602" name="Picture 2" descr="The Ruler"/>
          <p:cNvPicPr>
            <a:picLocks noChangeAspect="1" noChangeArrowheads="1"/>
          </p:cNvPicPr>
          <p:nvPr/>
        </p:nvPicPr>
        <p:blipFill>
          <a:blip r:embed="rId2" cstate="print"/>
          <a:srcRect/>
          <a:stretch>
            <a:fillRect/>
          </a:stretch>
        </p:blipFill>
        <p:spPr bwMode="auto">
          <a:xfrm>
            <a:off x="609600" y="2133600"/>
            <a:ext cx="7882759" cy="457200"/>
          </a:xfrm>
          <a:prstGeom prst="rect">
            <a:avLst/>
          </a:prstGeom>
          <a:noFill/>
        </p:spPr>
      </p:pic>
      <p:sp>
        <p:nvSpPr>
          <p:cNvPr id="5" name="Content Placeholder 2"/>
          <p:cNvSpPr txBox="1">
            <a:spLocks/>
          </p:cNvSpPr>
          <p:nvPr/>
        </p:nvSpPr>
        <p:spPr>
          <a:xfrm>
            <a:off x="304800" y="3505200"/>
            <a:ext cx="8686800" cy="1447800"/>
          </a:xfrm>
          <a:prstGeom prst="rect">
            <a:avLst/>
          </a:prstGeom>
        </p:spPr>
        <p:txBody>
          <a:bodyPr vert="horz">
            <a:normAutofit fontScale="77500" lnSpcReduction="20000"/>
          </a:bodyPr>
          <a:lstStyle/>
          <a:p>
            <a:pPr marL="342900" lvl="0" indent="-342900">
              <a:spcBef>
                <a:spcPct val="20000"/>
              </a:spcBef>
              <a:buClr>
                <a:schemeClr val="accent1"/>
              </a:buClr>
              <a:buSzPct val="70000"/>
              <a:buFont typeface="Wingdings 2"/>
              <a:buChar char=""/>
            </a:pPr>
            <a:r>
              <a:rPr lang="en-US" sz="3200" dirty="0" smtClean="0"/>
              <a:t>If your ruler is not visible:</a:t>
            </a:r>
          </a:p>
          <a:p>
            <a:pPr marL="971550" lvl="1" indent="-514350">
              <a:spcBef>
                <a:spcPct val="20000"/>
              </a:spcBef>
              <a:buSzPct val="70000"/>
              <a:buFont typeface="+mj-lt"/>
              <a:buAutoNum type="arabicPeriod"/>
            </a:pPr>
            <a:r>
              <a:rPr lang="en-US" sz="3200" noProof="0" dirty="0" smtClean="0">
                <a:solidFill>
                  <a:schemeClr val="tx2"/>
                </a:solidFill>
              </a:rPr>
              <a:t>Click the View Tab.</a:t>
            </a:r>
          </a:p>
          <a:p>
            <a:pPr marL="971550" lvl="1" indent="-514350">
              <a:spcBef>
                <a:spcPct val="20000"/>
              </a:spcBef>
              <a:buSzPct val="70000"/>
              <a:buFont typeface="+mj-lt"/>
              <a:buAutoNum type="arabicPeriod"/>
            </a:pPr>
            <a:r>
              <a:rPr lang="en-US" sz="3100" dirty="0" smtClean="0">
                <a:solidFill>
                  <a:schemeClr val="tx2"/>
                </a:solidFill>
              </a:rPr>
              <a:t>Click the check box next to Ruler in the Show/Hide group. The ruler appears below the Ribbon</a:t>
            </a:r>
            <a:endParaRPr lang="en-US" sz="3100" dirty="0">
              <a:solidFill>
                <a:schemeClr val="tx2"/>
              </a:solidFill>
            </a:endParaRPr>
          </a:p>
        </p:txBody>
      </p:sp>
      <p:sp>
        <p:nvSpPr>
          <p:cNvPr id="7" name="Oval 6"/>
          <p:cNvSpPr/>
          <p:nvPr/>
        </p:nvSpPr>
        <p:spPr>
          <a:xfrm>
            <a:off x="457200" y="2057400"/>
            <a:ext cx="685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17" idx="7"/>
          </p:cNvCxnSpPr>
          <p:nvPr/>
        </p:nvCxnSpPr>
        <p:spPr>
          <a:xfrm flipH="1">
            <a:off x="8052967" y="4800601"/>
            <a:ext cx="252834" cy="23051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2819400"/>
            <a:ext cx="2057400" cy="646331"/>
          </a:xfrm>
          <a:prstGeom prst="rect">
            <a:avLst/>
          </a:prstGeom>
          <a:noFill/>
        </p:spPr>
        <p:txBody>
          <a:bodyPr wrap="square" rtlCol="0">
            <a:spAutoFit/>
          </a:bodyPr>
          <a:lstStyle/>
          <a:p>
            <a:r>
              <a:rPr lang="en-US" dirty="0" smtClean="0"/>
              <a:t>Tool for setting Tab Stops</a:t>
            </a:r>
            <a:endParaRPr lang="en-US" dirty="0"/>
          </a:p>
        </p:txBody>
      </p:sp>
      <p:sp>
        <p:nvSpPr>
          <p:cNvPr id="11" name="Oval 10"/>
          <p:cNvSpPr/>
          <p:nvPr/>
        </p:nvSpPr>
        <p:spPr>
          <a:xfrm>
            <a:off x="1600200" y="2057400"/>
            <a:ext cx="685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2057400"/>
            <a:ext cx="685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1" idx="5"/>
          </p:cNvCxnSpPr>
          <p:nvPr/>
        </p:nvCxnSpPr>
        <p:spPr>
          <a:xfrm rot="10800000">
            <a:off x="2185568" y="2512686"/>
            <a:ext cx="1776833" cy="4591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3"/>
          </p:cNvCxnSpPr>
          <p:nvPr/>
        </p:nvCxnSpPr>
        <p:spPr>
          <a:xfrm flipV="1">
            <a:off x="5562600" y="2512685"/>
            <a:ext cx="1395833" cy="45911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2400" y="2743200"/>
            <a:ext cx="1752600" cy="369332"/>
          </a:xfrm>
          <a:prstGeom prst="rect">
            <a:avLst/>
          </a:prstGeom>
          <a:noFill/>
        </p:spPr>
        <p:txBody>
          <a:bodyPr wrap="square" rtlCol="0">
            <a:spAutoFit/>
          </a:bodyPr>
          <a:lstStyle/>
          <a:p>
            <a:r>
              <a:rPr lang="en-US" dirty="0" smtClean="0"/>
              <a:t>Indent Markers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5029200"/>
            <a:ext cx="724894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7467600" y="4953000"/>
            <a:ext cx="685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05800" y="4583668"/>
            <a:ext cx="381000" cy="369332"/>
          </a:xfrm>
          <a:prstGeom prst="rect">
            <a:avLst/>
          </a:prstGeom>
          <a:noFill/>
        </p:spPr>
        <p:txBody>
          <a:bodyPr wrap="square" rtlCol="0">
            <a:spAutoFit/>
          </a:bodyPr>
          <a:lstStyle/>
          <a:p>
            <a:r>
              <a:rPr lang="en-US" dirty="0" smtClean="0"/>
              <a:t>1</a:t>
            </a:r>
          </a:p>
        </p:txBody>
      </p:sp>
      <p:sp>
        <p:nvSpPr>
          <p:cNvPr id="20" name="Oval 19"/>
          <p:cNvSpPr/>
          <p:nvPr/>
        </p:nvSpPr>
        <p:spPr>
          <a:xfrm>
            <a:off x="4114800" y="5334000"/>
            <a:ext cx="10668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6"/>
          </p:cNvCxnSpPr>
          <p:nvPr/>
        </p:nvCxnSpPr>
        <p:spPr>
          <a:xfrm>
            <a:off x="5181600" y="5600700"/>
            <a:ext cx="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86400" y="5410200"/>
            <a:ext cx="381000" cy="369332"/>
          </a:xfrm>
          <a:prstGeom prst="rect">
            <a:avLst/>
          </a:prstGeom>
          <a:noFill/>
        </p:spPr>
        <p:txBody>
          <a:bodyPr wrap="square" rtlCol="0">
            <a:spAutoFit/>
          </a:bodyPr>
          <a:lstStyle/>
          <a:p>
            <a:r>
              <a:rPr lang="en-US" dirty="0"/>
              <a:t>2</a:t>
            </a:r>
            <a:endParaRPr lang="en-US" dirty="0" smtClean="0"/>
          </a:p>
        </p:txBody>
      </p:sp>
      <p:cxnSp>
        <p:nvCxnSpPr>
          <p:cNvPr id="26" name="Straight Arrow Connector 25"/>
          <p:cNvCxnSpPr>
            <a:stCxn id="24" idx="1"/>
            <a:endCxn id="20" idx="6"/>
          </p:cNvCxnSpPr>
          <p:nvPr/>
        </p:nvCxnSpPr>
        <p:spPr>
          <a:xfrm flipH="1">
            <a:off x="5181600" y="5594866"/>
            <a:ext cx="304800" cy="58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Creating a simple Document</a:t>
            </a:r>
            <a:endParaRPr lang="en-US" dirty="0"/>
          </a:p>
        </p:txBody>
      </p:sp>
      <p:sp>
        <p:nvSpPr>
          <p:cNvPr id="3" name="Content Placeholder 2"/>
          <p:cNvSpPr>
            <a:spLocks noGrp="1"/>
          </p:cNvSpPr>
          <p:nvPr>
            <p:ph idx="1"/>
          </p:nvPr>
        </p:nvSpPr>
        <p:spPr>
          <a:xfrm>
            <a:off x="304800" y="1554161"/>
            <a:ext cx="3429000" cy="4418013"/>
          </a:xfrm>
        </p:spPr>
        <p:txBody>
          <a:bodyPr>
            <a:normAutofit lnSpcReduction="10000"/>
          </a:bodyPr>
          <a:lstStyle/>
          <a:p>
            <a:pPr marL="514350" indent="-514350">
              <a:buClrTx/>
              <a:buFont typeface="+mj-lt"/>
              <a:buAutoNum type="arabicPeriod"/>
            </a:pPr>
            <a:r>
              <a:rPr lang="en-US" dirty="0" smtClean="0"/>
              <a:t>Open MS Word 2010.</a:t>
            </a:r>
          </a:p>
          <a:p>
            <a:pPr marL="514350" indent="-514350">
              <a:buClrTx/>
              <a:buFont typeface="+mj-lt"/>
              <a:buAutoNum type="arabicPeriod"/>
            </a:pPr>
            <a:r>
              <a:rPr lang="en-US" dirty="0" smtClean="0"/>
              <a:t>Click the File Tab.</a:t>
            </a:r>
          </a:p>
          <a:p>
            <a:pPr marL="514350" indent="-514350">
              <a:buClrTx/>
              <a:buFont typeface="+mj-lt"/>
              <a:buAutoNum type="arabicPeriod"/>
            </a:pPr>
            <a:r>
              <a:rPr lang="en-US" dirty="0" smtClean="0"/>
              <a:t>Click New. </a:t>
            </a:r>
          </a:p>
          <a:p>
            <a:pPr marL="514350" indent="-514350">
              <a:buClrTx/>
              <a:buFont typeface="+mj-lt"/>
              <a:buAutoNum type="arabicPeriod"/>
            </a:pPr>
            <a:r>
              <a:rPr lang="en-US" dirty="0" smtClean="0"/>
              <a:t>Choose a blank document, or choose from a template.</a:t>
            </a:r>
          </a:p>
          <a:p>
            <a:pPr marL="514350" indent="-514350">
              <a:buClrTx/>
              <a:buFont typeface="+mj-lt"/>
              <a:buAutoNum type="arabicPeriod"/>
            </a:pPr>
            <a:r>
              <a:rPr lang="en-US" dirty="0" smtClean="0"/>
              <a:t>Click Create</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71625"/>
            <a:ext cx="52578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352800" y="1524000"/>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7" idx="5"/>
          </p:cNvCxnSpPr>
          <p:nvPr/>
        </p:nvCxnSpPr>
        <p:spPr>
          <a:xfrm flipH="1" flipV="1">
            <a:off x="4068248" y="1849204"/>
            <a:ext cx="275152" cy="29664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505200" y="3340555"/>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1" idx="5"/>
          </p:cNvCxnSpPr>
          <p:nvPr/>
        </p:nvCxnSpPr>
        <p:spPr>
          <a:xfrm flipH="1" flipV="1">
            <a:off x="4220648" y="3665759"/>
            <a:ext cx="275152" cy="29664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953000" y="3035755"/>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3" idx="5"/>
          </p:cNvCxnSpPr>
          <p:nvPr/>
        </p:nvCxnSpPr>
        <p:spPr>
          <a:xfrm flipH="1" flipV="1">
            <a:off x="5668448" y="3360959"/>
            <a:ext cx="275152" cy="29664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924800" y="5778955"/>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5"/>
          </p:cNvCxnSpPr>
          <p:nvPr/>
        </p:nvCxnSpPr>
        <p:spPr>
          <a:xfrm flipH="1" flipV="1">
            <a:off x="8640248" y="6104159"/>
            <a:ext cx="275152" cy="29664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7200" y="2057400"/>
            <a:ext cx="284052" cy="369332"/>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4419600" y="3897868"/>
            <a:ext cx="312906" cy="369332"/>
          </a:xfrm>
          <a:prstGeom prst="rect">
            <a:avLst/>
          </a:prstGeom>
          <a:noFill/>
        </p:spPr>
        <p:txBody>
          <a:bodyPr wrap="none" rtlCol="0">
            <a:spAutoFit/>
          </a:bodyPr>
          <a:lstStyle/>
          <a:p>
            <a:r>
              <a:rPr lang="en-US" dirty="0"/>
              <a:t>2</a:t>
            </a:r>
          </a:p>
        </p:txBody>
      </p:sp>
      <p:sp>
        <p:nvSpPr>
          <p:cNvPr id="19" name="TextBox 18"/>
          <p:cNvSpPr txBox="1"/>
          <p:nvPr/>
        </p:nvSpPr>
        <p:spPr>
          <a:xfrm>
            <a:off x="5888148" y="3516868"/>
            <a:ext cx="311304" cy="369332"/>
          </a:xfrm>
          <a:prstGeom prst="rect">
            <a:avLst/>
          </a:prstGeom>
          <a:noFill/>
        </p:spPr>
        <p:txBody>
          <a:bodyPr wrap="none" rtlCol="0">
            <a:spAutoFit/>
          </a:bodyPr>
          <a:lstStyle/>
          <a:p>
            <a:r>
              <a:rPr lang="en-US" dirty="0"/>
              <a:t>3</a:t>
            </a:r>
          </a:p>
        </p:txBody>
      </p:sp>
      <p:sp>
        <p:nvSpPr>
          <p:cNvPr id="20" name="TextBox 19"/>
          <p:cNvSpPr txBox="1"/>
          <p:nvPr/>
        </p:nvSpPr>
        <p:spPr>
          <a:xfrm>
            <a:off x="8783748" y="6336268"/>
            <a:ext cx="314510" cy="369332"/>
          </a:xfrm>
          <a:prstGeom prst="rect">
            <a:avLst/>
          </a:prstGeom>
          <a:noFill/>
        </p:spPr>
        <p:txBody>
          <a:bodyPr wrap="none" rtlCol="0">
            <a:spAutoFit/>
          </a:bodyPr>
          <a:lstStyle/>
          <a:p>
            <a:r>
              <a:rPr lang="en-US" dirty="0"/>
              <a:t>4</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1068</TotalTime>
  <Words>1553</Words>
  <Application>Microsoft Office PowerPoint</Application>
  <PresentationFormat>On-screen Show (4:3)</PresentationFormat>
  <Paragraphs>185</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Urban</vt:lpstr>
      <vt:lpstr>PowerPoint Presentation</vt:lpstr>
      <vt:lpstr>Getting familiar with Ms. Word</vt:lpstr>
      <vt:lpstr>Graphical User Interface</vt:lpstr>
      <vt:lpstr>Ribbon</vt:lpstr>
      <vt:lpstr>Text Area</vt:lpstr>
      <vt:lpstr>Undo &amp; Redo</vt:lpstr>
      <vt:lpstr>View</vt:lpstr>
      <vt:lpstr>Ruler</vt:lpstr>
      <vt:lpstr>Creating a simple Document</vt:lpstr>
      <vt:lpstr>Formatting a Paragraph</vt:lpstr>
      <vt:lpstr>Line Spacing and Indentation</vt:lpstr>
      <vt:lpstr>Choosing a Style Set</vt:lpstr>
      <vt:lpstr>Applying Styles</vt:lpstr>
      <vt:lpstr>Creating a new style</vt:lpstr>
      <vt:lpstr>Inserting a picture Caption</vt:lpstr>
      <vt:lpstr>Creating a table</vt:lpstr>
      <vt:lpstr>Modifying table borders</vt:lpstr>
      <vt:lpstr>Header and Footer</vt:lpstr>
      <vt:lpstr>Inserting Page Numbers</vt:lpstr>
      <vt:lpstr>Formatting Page Numbers</vt:lpstr>
      <vt:lpstr>Removing page numbering from the first page</vt:lpstr>
      <vt:lpstr>Columns</vt:lpstr>
      <vt:lpstr>Section Breaks</vt:lpstr>
      <vt:lpstr>Section Breaks contd’</vt:lpstr>
      <vt:lpstr>Inserting a Table of Contents</vt:lpstr>
      <vt:lpstr>Tracking Changes</vt:lpstr>
      <vt:lpstr>Mail Merging</vt:lpstr>
      <vt:lpstr>Macros</vt:lpstr>
      <vt:lpstr>View and Modify the Macro</vt:lpstr>
      <vt:lpstr>Personal Bullet Design</vt:lpstr>
      <vt:lpstr>Changing Margins and Orientation</vt:lpstr>
      <vt:lpstr>Equations and Symbols</vt:lpstr>
      <vt:lpstr>Automatic Updates</vt:lpstr>
      <vt:lpstr>Citations and Bibliography</vt:lpstr>
      <vt:lpstr>Citations and Bibliography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Processing</dc:title>
  <dc:creator>Rabih Younes</dc:creator>
  <cp:lastModifiedBy>TOSHIBA</cp:lastModifiedBy>
  <cp:revision>110</cp:revision>
  <dcterms:created xsi:type="dcterms:W3CDTF">2006-08-16T00:00:00Z</dcterms:created>
  <dcterms:modified xsi:type="dcterms:W3CDTF">2012-10-15T08:56:10Z</dcterms:modified>
</cp:coreProperties>
</file>